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2"/>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56">
          <p15:clr>
            <a:srgbClr val="A4A3A4"/>
          </p15:clr>
        </p15:guide>
        <p15:guide id="2" orient="horz" pos="801">
          <p15:clr>
            <a:srgbClr val="A4A3A4"/>
          </p15:clr>
        </p15:guide>
        <p15:guide id="3" orient="horz" pos="968">
          <p15:clr>
            <a:srgbClr val="A4A3A4"/>
          </p15:clr>
        </p15:guide>
        <p15:guide id="4" orient="horz" pos="1120">
          <p15:clr>
            <a:srgbClr val="A4A3A4"/>
          </p15:clr>
        </p15:guide>
        <p15:guide id="5" orient="horz" pos="4088">
          <p15:clr>
            <a:srgbClr val="A4A3A4"/>
          </p15:clr>
        </p15:guide>
        <p15:guide id="6" pos="565">
          <p15:clr>
            <a:srgbClr val="A4A3A4"/>
          </p15:clr>
        </p15:guide>
        <p15:guide id="7" pos="7093">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9" roundtripDataSignature="AMtx7mj6BnxMNuiQU8inBChnqprZziMmc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6E36F2A-5CEF-4B55-9B7A-5FD6714669A4}">
  <a:tblStyle styleId="{16E36F2A-5CEF-4B55-9B7A-5FD6714669A4}"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070" autoAdjust="0"/>
  </p:normalViewPr>
  <p:slideViewPr>
    <p:cSldViewPr snapToGrid="0">
      <p:cViewPr varScale="1">
        <p:scale>
          <a:sx n="58" d="100"/>
          <a:sy n="58" d="100"/>
        </p:scale>
        <p:origin x="78" y="240"/>
      </p:cViewPr>
      <p:guideLst>
        <p:guide orient="horz" pos="256"/>
        <p:guide orient="horz" pos="801"/>
        <p:guide orient="horz" pos="968"/>
        <p:guide orient="horz" pos="1120"/>
        <p:guide orient="horz" pos="4088"/>
        <p:guide pos="565"/>
        <p:guide pos="7093"/>
      </p:guideLst>
    </p:cSldViewPr>
  </p:slideViewPr>
  <p:notesTextViewPr>
    <p:cViewPr>
      <p:scale>
        <a:sx n="1" d="1"/>
        <a:sy n="1" d="1"/>
      </p:scale>
      <p:origin x="0" y="0"/>
    </p:cViewPr>
  </p:notesTextViewPr>
  <p:notesViewPr>
    <p:cSldViewPr snapToGrid="0">
      <p:cViewPr>
        <p:scale>
          <a:sx n="1" d="2"/>
          <a:sy n="1" d="2"/>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30"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modSld">
      <pc:chgData name="Baskerville, Kristin (CDC/GHC/DGHP)" userId="e5846ad4-249e-4a35-baa4-77ba58151c68" providerId="ADAL" clId="{613EFEC5-BEAB-4681-8F18-22D7E4BC25F2}" dt="2025-11-21T17:46:33.413" v="2" actId="207"/>
      <pc:docMkLst>
        <pc:docMk/>
      </pc:docMkLst>
      <pc:sldChg chg="modNotesTx">
        <pc:chgData name="Baskerville, Kristin (CDC/GHC/DGHP)" userId="e5846ad4-249e-4a35-baa4-77ba58151c68" providerId="ADAL" clId="{613EFEC5-BEAB-4681-8F18-22D7E4BC25F2}" dt="2025-11-21T17:46:33.413" v="2" actId="207"/>
        <pc:sldMkLst>
          <pc:docMk/>
          <pc:sldMk cId="0" sldId="261"/>
        </pc:sldMkLst>
      </pc:sldChg>
      <pc:sldChg chg="modSp mod">
        <pc:chgData name="Baskerville, Kristin (CDC/GHC/DGHP)" userId="e5846ad4-249e-4a35-baa4-77ba58151c68" providerId="ADAL" clId="{613EFEC5-BEAB-4681-8F18-22D7E4BC25F2}" dt="2025-11-20T03:06:08.894" v="0" actId="20577"/>
        <pc:sldMkLst>
          <pc:docMk/>
          <pc:sldMk cId="0" sldId="265"/>
        </pc:sldMkLst>
        <pc:spChg chg="mod">
          <ac:chgData name="Baskerville, Kristin (CDC/GHC/DGHP)" userId="e5846ad4-249e-4a35-baa4-77ba58151c68" providerId="ADAL" clId="{613EFEC5-BEAB-4681-8F18-22D7E4BC25F2}" dt="2025-11-20T03:06:08.894" v="0" actId="20577"/>
          <ac:spMkLst>
            <pc:docMk/>
            <pc:sldMk cId="0" sldId="265"/>
            <ac:spMk id="364" creationId="{00000000-0000-0000-0000-000000000000}"/>
          </ac:spMkLst>
        </pc:spChg>
      </pc:sldChg>
      <pc:sldChg chg="modSp mod">
        <pc:chgData name="Baskerville, Kristin (CDC/GHC/DGHP)" userId="e5846ad4-249e-4a35-baa4-77ba58151c68" providerId="ADAL" clId="{613EFEC5-BEAB-4681-8F18-22D7E4BC25F2}" dt="2025-11-20T03:06:33.879" v="1" actId="20577"/>
        <pc:sldMkLst>
          <pc:docMk/>
          <pc:sldMk cId="0" sldId="272"/>
        </pc:sldMkLst>
        <pc:spChg chg="mod">
          <ac:chgData name="Baskerville, Kristin (CDC/GHC/DGHP)" userId="e5846ad4-249e-4a35-baa4-77ba58151c68" providerId="ADAL" clId="{613EFEC5-BEAB-4681-8F18-22D7E4BC25F2}" dt="2025-11-20T03:06:33.879" v="1" actId="20577"/>
          <ac:spMkLst>
            <pc:docMk/>
            <pc:sldMk cId="0" sldId="272"/>
            <ac:spMk id="491" creationId="{00000000-0000-0000-0000-000000000000}"/>
          </ac:spMkLst>
        </pc:spChg>
      </pc:sldChg>
    </pc:docChg>
  </pc:docChgLst>
  <pc:docChgLst>
    <pc:chgData name="Martel, Lise (CDC/GHC/DGHP)" userId="fbce038f-8655-4557-9709-9829739673e8" providerId="ADAL" clId="{B7A04318-0B09-4F7B-9B0D-F2D01A86DD0E}"/>
    <pc:docChg chg="modMainMaster">
      <pc:chgData name="Martel, Lise (CDC/GHC/DGHP)" userId="fbce038f-8655-4557-9709-9829739673e8" providerId="ADAL" clId="{B7A04318-0B09-4F7B-9B0D-F2D01A86DD0E}" dt="2025-02-12T16:22:13.615" v="40" actId="1076"/>
      <pc:docMkLst>
        <pc:docMk/>
      </pc:docMkLst>
      <pc:sldMasterChg chg="modSldLayout">
        <pc:chgData name="Martel, Lise (CDC/GHC/DGHP)" userId="fbce038f-8655-4557-9709-9829739673e8" providerId="ADAL" clId="{B7A04318-0B09-4F7B-9B0D-F2D01A86DD0E}" dt="2025-02-12T16:22:13.615" v="40" actId="1076"/>
        <pc:sldMasterMkLst>
          <pc:docMk/>
          <pc:sldMasterMk cId="0" sldId="2147483648"/>
        </pc:sldMasterMkLst>
        <pc:sldLayoutChg chg="modSp mod">
          <pc:chgData name="Martel, Lise (CDC/GHC/DGHP)" userId="fbce038f-8655-4557-9709-9829739673e8" providerId="ADAL" clId="{B7A04318-0B09-4F7B-9B0D-F2D01A86DD0E}" dt="2025-02-12T16:22:13.615" v="40" actId="1076"/>
          <pc:sldLayoutMkLst>
            <pc:docMk/>
            <pc:sldMasterMk cId="0" sldId="2147483648"/>
            <pc:sldLayoutMk cId="0" sldId="2147483653"/>
          </pc:sldLayoutMkLst>
        </pc:sldLayoutChg>
        <pc:sldLayoutChg chg="modSp">
          <pc:chgData name="Martel, Lise (CDC/GHC/DGHP)" userId="fbce038f-8655-4557-9709-9829739673e8" providerId="ADAL" clId="{B7A04318-0B09-4F7B-9B0D-F2D01A86DD0E}" dt="2025-02-12T16:21:17.575" v="31" actId="20577"/>
          <pc:sldLayoutMkLst>
            <pc:docMk/>
            <pc:sldMasterMk cId="0" sldId="2147483648"/>
            <pc:sldLayoutMk cId="0" sldId="2147483665"/>
          </pc:sldLayoutMkLst>
        </pc:sldLayoutChg>
      </pc:sldMasterChg>
    </pc:docChg>
  </pc:docChgLst>
  <pc:docChgLst>
    <pc:chgData name="Baskerville, Kristin (CDC/GHC/DGHP)" userId="e5846ad4-249e-4a35-baa4-77ba58151c68" providerId="ADAL" clId="{4C8583B3-7030-4F4F-A6A1-10134F930864}"/>
    <pc:docChg chg="modSld">
      <pc:chgData name="Baskerville, Kristin (CDC/GHC/DGHP)" userId="e5846ad4-249e-4a35-baa4-77ba58151c68" providerId="ADAL" clId="{4C8583B3-7030-4F4F-A6A1-10134F930864}" dt="2025-03-20T18:42:56.341" v="0" actId="14100"/>
      <pc:docMkLst>
        <pc:docMk/>
      </pc:docMkLst>
      <pc:sldChg chg="modSp mod">
        <pc:chgData name="Baskerville, Kristin (CDC/GHC/DGHP)" userId="e5846ad4-249e-4a35-baa4-77ba58151c68" providerId="ADAL" clId="{4C8583B3-7030-4F4F-A6A1-10134F930864}" dt="2025-03-20T18:42:56.341" v="0" actId="14100"/>
        <pc:sldMkLst>
          <pc:docMk/>
          <pc:sldMk cId="0" sldId="270"/>
        </pc:sldMkLst>
      </pc:sldChg>
    </pc:docChg>
  </pc:docChgLst>
  <pc:docChgLst>
    <pc:chgData name="Baskerville, Kristin (CDC/GHC/DGHP)" userId="e5846ad4-249e-4a35-baa4-77ba58151c68" providerId="ADAL" clId="{B470B8A2-0FAF-49A4-90F2-CB9162114890}"/>
    <pc:docChg chg="undo custSel modSld modMainMaster">
      <pc:chgData name="Baskerville, Kristin (CDC/GHC/DGHP)" userId="e5846ad4-249e-4a35-baa4-77ba58151c68" providerId="ADAL" clId="{B470B8A2-0FAF-49A4-90F2-CB9162114890}" dt="2025-02-19T20:08:25.689" v="87" actId="20577"/>
      <pc:docMkLst>
        <pc:docMk/>
      </pc:docMkLst>
      <pc:sldChg chg="modNotesTx">
        <pc:chgData name="Baskerville, Kristin (CDC/GHC/DGHP)" userId="e5846ad4-249e-4a35-baa4-77ba58151c68" providerId="ADAL" clId="{B470B8A2-0FAF-49A4-90F2-CB9162114890}" dt="2025-02-19T19:11:33.183" v="1" actId="115"/>
        <pc:sldMkLst>
          <pc:docMk/>
          <pc:sldMk cId="0" sldId="256"/>
        </pc:sldMkLst>
      </pc:sldChg>
      <pc:sldChg chg="modNotesTx">
        <pc:chgData name="Baskerville, Kristin (CDC/GHC/DGHP)" userId="e5846ad4-249e-4a35-baa4-77ba58151c68" providerId="ADAL" clId="{B470B8A2-0FAF-49A4-90F2-CB9162114890}" dt="2025-02-19T19:13:05.681" v="4" actId="115"/>
        <pc:sldMkLst>
          <pc:docMk/>
          <pc:sldMk cId="0" sldId="257"/>
        </pc:sldMkLst>
      </pc:sldChg>
      <pc:sldChg chg="modSp mod modNotesTx">
        <pc:chgData name="Baskerville, Kristin (CDC/GHC/DGHP)" userId="e5846ad4-249e-4a35-baa4-77ba58151c68" providerId="ADAL" clId="{B470B8A2-0FAF-49A4-90F2-CB9162114890}" dt="2025-02-19T20:08:25.689" v="87" actId="20577"/>
        <pc:sldMkLst>
          <pc:docMk/>
          <pc:sldMk cId="0" sldId="258"/>
        </pc:sldMkLst>
      </pc:sldChg>
      <pc:sldChg chg="modNotesTx">
        <pc:chgData name="Baskerville, Kristin (CDC/GHC/DGHP)" userId="e5846ad4-249e-4a35-baa4-77ba58151c68" providerId="ADAL" clId="{B470B8A2-0FAF-49A4-90F2-CB9162114890}" dt="2025-02-19T19:15:14.850" v="19" actId="115"/>
        <pc:sldMkLst>
          <pc:docMk/>
          <pc:sldMk cId="0" sldId="259"/>
        </pc:sldMkLst>
      </pc:sldChg>
      <pc:sldChg chg="modNotesTx">
        <pc:chgData name="Baskerville, Kristin (CDC/GHC/DGHP)" userId="e5846ad4-249e-4a35-baa4-77ba58151c68" providerId="ADAL" clId="{B470B8A2-0FAF-49A4-90F2-CB9162114890}" dt="2025-02-19T19:17:01.046" v="33" actId="115"/>
        <pc:sldMkLst>
          <pc:docMk/>
          <pc:sldMk cId="0" sldId="260"/>
        </pc:sldMkLst>
      </pc:sldChg>
      <pc:sldChg chg="modNotesTx">
        <pc:chgData name="Baskerville, Kristin (CDC/GHC/DGHP)" userId="e5846ad4-249e-4a35-baa4-77ba58151c68" providerId="ADAL" clId="{B470B8A2-0FAF-49A4-90F2-CB9162114890}" dt="2025-02-19T19:23:31.844" v="42" actId="20577"/>
        <pc:sldMkLst>
          <pc:docMk/>
          <pc:sldMk cId="0" sldId="261"/>
        </pc:sldMkLst>
      </pc:sldChg>
      <pc:sldChg chg="modNotesTx">
        <pc:chgData name="Baskerville, Kristin (CDC/GHC/DGHP)" userId="e5846ad4-249e-4a35-baa4-77ba58151c68" providerId="ADAL" clId="{B470B8A2-0FAF-49A4-90F2-CB9162114890}" dt="2025-02-19T19:24:17.894" v="59" actId="115"/>
        <pc:sldMkLst>
          <pc:docMk/>
          <pc:sldMk cId="0" sldId="262"/>
        </pc:sldMkLst>
      </pc:sldChg>
      <pc:sldChg chg="modNotesTx">
        <pc:chgData name="Baskerville, Kristin (CDC/GHC/DGHP)" userId="e5846ad4-249e-4a35-baa4-77ba58151c68" providerId="ADAL" clId="{B470B8A2-0FAF-49A4-90F2-CB9162114890}" dt="2025-02-19T19:25:03.957" v="61" actId="115"/>
        <pc:sldMkLst>
          <pc:docMk/>
          <pc:sldMk cId="0" sldId="263"/>
        </pc:sldMkLst>
      </pc:sldChg>
      <pc:sldChg chg="modNotesTx">
        <pc:chgData name="Baskerville, Kristin (CDC/GHC/DGHP)" userId="e5846ad4-249e-4a35-baa4-77ba58151c68" providerId="ADAL" clId="{B470B8A2-0FAF-49A4-90F2-CB9162114890}" dt="2025-02-19T19:25:54.110" v="66" actId="113"/>
        <pc:sldMkLst>
          <pc:docMk/>
          <pc:sldMk cId="0" sldId="264"/>
        </pc:sldMkLst>
      </pc:sldChg>
      <pc:sldChg chg="modNotesTx">
        <pc:chgData name="Baskerville, Kristin (CDC/GHC/DGHP)" userId="e5846ad4-249e-4a35-baa4-77ba58151c68" providerId="ADAL" clId="{B470B8A2-0FAF-49A4-90F2-CB9162114890}" dt="2025-02-19T19:26:26.260" v="67" actId="115"/>
        <pc:sldMkLst>
          <pc:docMk/>
          <pc:sldMk cId="0" sldId="265"/>
        </pc:sldMkLst>
      </pc:sldChg>
      <pc:sldChg chg="modSp mod modNotesTx">
        <pc:chgData name="Baskerville, Kristin (CDC/GHC/DGHP)" userId="e5846ad4-249e-4a35-baa4-77ba58151c68" providerId="ADAL" clId="{B470B8A2-0FAF-49A4-90F2-CB9162114890}" dt="2025-02-19T19:27:18.710" v="69" actId="115"/>
        <pc:sldMkLst>
          <pc:docMk/>
          <pc:sldMk cId="0" sldId="266"/>
        </pc:sldMkLst>
      </pc:sldChg>
      <pc:sldChg chg="modNotesTx">
        <pc:chgData name="Baskerville, Kristin (CDC/GHC/DGHP)" userId="e5846ad4-249e-4a35-baa4-77ba58151c68" providerId="ADAL" clId="{B470B8A2-0FAF-49A4-90F2-CB9162114890}" dt="2025-02-19T19:28:32.494" v="72" actId="115"/>
        <pc:sldMkLst>
          <pc:docMk/>
          <pc:sldMk cId="0" sldId="268"/>
        </pc:sldMkLst>
      </pc:sldChg>
      <pc:sldChg chg="modNotesTx">
        <pc:chgData name="Baskerville, Kristin (CDC/GHC/DGHP)" userId="e5846ad4-249e-4a35-baa4-77ba58151c68" providerId="ADAL" clId="{B470B8A2-0FAF-49A4-90F2-CB9162114890}" dt="2025-02-19T19:29:40.878" v="76" actId="12"/>
        <pc:sldMkLst>
          <pc:docMk/>
          <pc:sldMk cId="0" sldId="269"/>
        </pc:sldMkLst>
      </pc:sldChg>
      <pc:sldChg chg="modNotesTx">
        <pc:chgData name="Baskerville, Kristin (CDC/GHC/DGHP)" userId="e5846ad4-249e-4a35-baa4-77ba58151c68" providerId="ADAL" clId="{B470B8A2-0FAF-49A4-90F2-CB9162114890}" dt="2025-02-19T19:30:50.976" v="82" actId="113"/>
        <pc:sldMkLst>
          <pc:docMk/>
          <pc:sldMk cId="0" sldId="271"/>
        </pc:sldMkLst>
      </pc:sldChg>
      <pc:sldChg chg="modNotesTx">
        <pc:chgData name="Baskerville, Kristin (CDC/GHC/DGHP)" userId="e5846ad4-249e-4a35-baa4-77ba58151c68" providerId="ADAL" clId="{B470B8A2-0FAF-49A4-90F2-CB9162114890}" dt="2025-02-19T19:31:11.260" v="86" actId="113"/>
        <pc:sldMkLst>
          <pc:docMk/>
          <pc:sldMk cId="0" sldId="272"/>
        </pc:sldMkLst>
      </pc:sldChg>
      <pc:sldMasterChg chg="modSldLayout">
        <pc:chgData name="Baskerville, Kristin (CDC/GHC/DGHP)" userId="e5846ad4-249e-4a35-baa4-77ba58151c68" providerId="ADAL" clId="{B470B8A2-0FAF-49A4-90F2-CB9162114890}" dt="2025-02-19T18:58:13.305" v="0" actId="2711"/>
        <pc:sldMasterMkLst>
          <pc:docMk/>
          <pc:sldMasterMk cId="0" sldId="2147483648"/>
        </pc:sldMasterMkLst>
        <pc:sldLayoutChg chg="modSp mod">
          <pc:chgData name="Baskerville, Kristin (CDC/GHC/DGHP)" userId="e5846ad4-249e-4a35-baa4-77ba58151c68" providerId="ADAL" clId="{B470B8A2-0FAF-49A4-90F2-CB9162114890}" dt="2025-02-19T18:58:13.305" v="0" actId="2711"/>
          <pc:sldLayoutMkLst>
            <pc:docMk/>
            <pc:sldMasterMk cId="0" sldId="2147483648"/>
            <pc:sldLayoutMk cId="0" sldId="2147483649"/>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a:solidFill>
                <a:schemeClr val="tx1"/>
              </a:solidFill>
              <a:latin typeface="+mn-lt"/>
            </a:rPr>
            <a:t>Détecter, diagnostique</a:t>
          </a:r>
          <a:endParaRPr lang="en-US" sz="2800" b="1">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fr-FR" sz="2800" b="1" noProof="0">
              <a:solidFill>
                <a:schemeClr val="tx1"/>
              </a:solidFill>
              <a:latin typeface="+mn-lt"/>
            </a:rPr>
            <a:t>Collecter</a:t>
          </a:r>
          <a:endParaRPr lang="en-US" sz="2800" b="1">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fr-FR" sz="2800" b="1" noProof="0">
              <a:solidFill>
                <a:schemeClr val="tx1"/>
              </a:solidFill>
              <a:latin typeface="+mn-lt"/>
            </a:rPr>
            <a:t>Compiler, analyser</a:t>
          </a:r>
          <a:endParaRPr lang="en-US" sz="2800" b="1">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fr-FR" sz="2800" b="1" noProof="0">
              <a:solidFill>
                <a:schemeClr val="tx1"/>
              </a:solidFill>
              <a:latin typeface="+mn-lt"/>
            </a:rPr>
            <a:t>Interpréter</a:t>
          </a:r>
          <a:endParaRPr lang="en-US" sz="2800" b="1">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fr-FR" sz="2800" b="1" noProof="0">
              <a:solidFill>
                <a:schemeClr val="tx1"/>
              </a:solidFill>
              <a:latin typeface="+mn-lt"/>
            </a:rPr>
            <a:t>Agir</a:t>
          </a:r>
          <a:endParaRPr lang="en-US" sz="2800" b="1">
            <a:solidFill>
              <a:schemeClr val="tx1"/>
            </a:solidFill>
            <a:latin typeface="+mn-lt"/>
          </a:endParaRP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fr-FR" sz="2800" b="1" noProof="0">
              <a:solidFill>
                <a:schemeClr val="tx1"/>
              </a:solidFill>
              <a:latin typeface="+mn-lt"/>
            </a:rPr>
            <a:t>Communiquer</a:t>
          </a:r>
          <a:endParaRPr lang="en-US" sz="2800" b="1">
            <a:solidFill>
              <a:schemeClr val="tx1"/>
            </a:solidFill>
            <a:latin typeface="+mn-lt"/>
          </a:endParaRP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41462" custRadScaleRad="96230" custRadScaleInc="-1074">
        <dgm:presLayoutVars>
          <dgm:bulletEnabled val="1"/>
        </dgm:presLayoutVars>
      </dgm:prSet>
      <dgm:spPr/>
    </dgm:pt>
    <dgm:pt modelId="{EB0FECD4-874C-476B-A915-884DFE3F2D91}" type="pres">
      <dgm:prSet presAssocID="{9EFDDFF1-2279-486B-9F12-EA5F590C8C00}" presName="sibTransFirstNode" presStyleLbl="bgShp" presStyleIdx="0" presStyleCnt="1" custScaleX="148034" custLinFactNeighborX="63" custLinFactNeighborY="1352"/>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530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16"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54478"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7665" y="-102220"/>
          <a:ext cx="7267426" cy="4909295"/>
        </a:xfrm>
        <a:prstGeom prst="circularArrow">
          <a:avLst>
            <a:gd name="adj1" fmla="val 5274"/>
            <a:gd name="adj2" fmla="val 312630"/>
            <a:gd name="adj3" fmla="val 13427230"/>
            <a:gd name="adj4" fmla="val 1761343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4230" y="76792"/>
          <a:ext cx="2668109"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a:solidFill>
                <a:schemeClr val="tx1"/>
              </a:solidFill>
              <a:latin typeface="+mn-lt"/>
            </a:rPr>
            <a:t>Détecter, diagnostique</a:t>
          </a:r>
          <a:endParaRPr lang="en-US" sz="2800" b="1" kern="1200">
            <a:solidFill>
              <a:schemeClr val="tx1"/>
            </a:solidFill>
            <a:latin typeface="+mn-lt"/>
          </a:endParaRPr>
        </a:p>
      </dsp:txBody>
      <dsp:txXfrm>
        <a:off x="3790266" y="122828"/>
        <a:ext cx="2576037" cy="850976"/>
      </dsp:txXfrm>
    </dsp:sp>
    <dsp:sp modelId="{1695DC22-9A36-4B48-AEFF-7E4FDFC1713F}">
      <dsp:nvSpPr>
        <dsp:cNvPr id="0" name=""/>
        <dsp:cNvSpPr/>
      </dsp:nvSpPr>
      <dsp:spPr>
        <a:xfrm>
          <a:off x="7023310" y="928908"/>
          <a:ext cx="1886096"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a:solidFill>
                <a:schemeClr val="tx1"/>
              </a:solidFill>
              <a:latin typeface="+mn-lt"/>
            </a:rPr>
            <a:t>Collecter</a:t>
          </a:r>
          <a:endParaRPr lang="en-US" sz="2800" b="1" kern="1200">
            <a:solidFill>
              <a:schemeClr val="tx1"/>
            </a:solidFill>
            <a:latin typeface="+mn-lt"/>
          </a:endParaRPr>
        </a:p>
      </dsp:txBody>
      <dsp:txXfrm>
        <a:off x="7069346" y="974944"/>
        <a:ext cx="1794024" cy="850976"/>
      </dsp:txXfrm>
    </dsp:sp>
    <dsp:sp modelId="{07166AA7-B419-46BE-8707-58768C01B0F0}">
      <dsp:nvSpPr>
        <dsp:cNvPr id="0" name=""/>
        <dsp:cNvSpPr/>
      </dsp:nvSpPr>
      <dsp:spPr>
        <a:xfrm>
          <a:off x="6912542" y="2986004"/>
          <a:ext cx="1986135"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a:solidFill>
                <a:schemeClr val="tx1"/>
              </a:solidFill>
              <a:latin typeface="+mn-lt"/>
            </a:rPr>
            <a:t>Compiler, analyser</a:t>
          </a:r>
          <a:endParaRPr lang="en-US" sz="2800" b="1" kern="1200">
            <a:solidFill>
              <a:schemeClr val="tx1"/>
            </a:solidFill>
            <a:latin typeface="+mn-lt"/>
          </a:endParaRPr>
        </a:p>
      </dsp:txBody>
      <dsp:txXfrm>
        <a:off x="6958578" y="3032040"/>
        <a:ext cx="1894063" cy="850976"/>
      </dsp:txXfrm>
    </dsp:sp>
    <dsp:sp modelId="{03ED3239-7976-43C1-9470-0A426C83A8ED}">
      <dsp:nvSpPr>
        <dsp:cNvPr id="0" name=""/>
        <dsp:cNvSpPr/>
      </dsp:nvSpPr>
      <dsp:spPr>
        <a:xfrm>
          <a:off x="4095612" y="3986440"/>
          <a:ext cx="2135363"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a:solidFill>
                <a:schemeClr val="tx1"/>
              </a:solidFill>
              <a:latin typeface="+mn-lt"/>
            </a:rPr>
            <a:t>Interpréter</a:t>
          </a:r>
          <a:endParaRPr lang="en-US" sz="2800" b="1" kern="1200">
            <a:solidFill>
              <a:schemeClr val="tx1"/>
            </a:solidFill>
            <a:latin typeface="+mn-lt"/>
          </a:endParaRPr>
        </a:p>
      </dsp:txBody>
      <dsp:txXfrm>
        <a:off x="4141648" y="4032476"/>
        <a:ext cx="2043291" cy="850976"/>
      </dsp:txXfrm>
    </dsp:sp>
    <dsp:sp modelId="{CB7BE2BC-AC16-42C7-9D95-B7BD321D88D7}">
      <dsp:nvSpPr>
        <dsp:cNvPr id="0" name=""/>
        <dsp:cNvSpPr/>
      </dsp:nvSpPr>
      <dsp:spPr>
        <a:xfrm>
          <a:off x="661423" y="3028598"/>
          <a:ext cx="2913604"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a:solidFill>
                <a:schemeClr val="tx1"/>
              </a:solidFill>
              <a:latin typeface="+mn-lt"/>
            </a:rPr>
            <a:t>Communiquer</a:t>
          </a:r>
          <a:endParaRPr lang="en-US" sz="2800" b="1" kern="1200">
            <a:solidFill>
              <a:schemeClr val="tx1"/>
            </a:solidFill>
            <a:latin typeface="+mn-lt"/>
          </a:endParaRPr>
        </a:p>
      </dsp:txBody>
      <dsp:txXfrm>
        <a:off x="707459" y="3074634"/>
        <a:ext cx="2821532" cy="850976"/>
      </dsp:txXfrm>
    </dsp:sp>
    <dsp:sp modelId="{74BED3F0-1F3F-4B93-9710-4F13C5417E70}">
      <dsp:nvSpPr>
        <dsp:cNvPr id="0" name=""/>
        <dsp:cNvSpPr/>
      </dsp:nvSpPr>
      <dsp:spPr>
        <a:xfrm>
          <a:off x="693310" y="928910"/>
          <a:ext cx="2219558" cy="943048"/>
        </a:xfrm>
        <a:prstGeom prst="roundRect">
          <a:avLst/>
        </a:prstGeom>
        <a:solidFill>
          <a:schemeClr val="bg1"/>
        </a:solidFill>
        <a:ln w="285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a:solidFill>
                <a:schemeClr val="tx1"/>
              </a:solidFill>
              <a:latin typeface="+mn-lt"/>
            </a:rPr>
            <a:t>Agir</a:t>
          </a:r>
          <a:endParaRPr lang="en-US" sz="2800" b="1" kern="1200">
            <a:solidFill>
              <a:schemeClr val="tx1"/>
            </a:solidFill>
            <a:latin typeface="+mn-lt"/>
          </a:endParaRPr>
        </a:p>
      </dsp:txBody>
      <dsp:txXfrm>
        <a:off x="739346" y="974946"/>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69920" cy="480060"/>
          </a:xfrm>
          <a:prstGeom prst="rect">
            <a:avLst/>
          </a:prstGeom>
          <a:noFill/>
          <a:ln>
            <a:noFill/>
          </a:ln>
        </p:spPr>
        <p:txBody>
          <a:bodyPr spcFirstLastPara="1" wrap="square" lIns="96650" tIns="48325" rIns="96650" bIns="4832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0"/>
            <a:ext cx="3169920" cy="480060"/>
          </a:xfrm>
          <a:prstGeom prst="rect">
            <a:avLst/>
          </a:prstGeom>
          <a:noFill/>
          <a:ln>
            <a:noFill/>
          </a:ln>
        </p:spPr>
        <p:txBody>
          <a:bodyPr spcFirstLastPara="1" wrap="square" lIns="96650" tIns="48325" rIns="96650" bIns="4832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6650" tIns="48325" rIns="96650" bIns="4832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sz="1200" b="1" noProof="0" dirty="0">
                <a:latin typeface="+mn-lt"/>
                <a:ea typeface="Calibri"/>
                <a:cs typeface="Calibri"/>
                <a:sym typeface="Calibri"/>
              </a:rPr>
              <a:t>Notes de l'instructeur : </a:t>
            </a:r>
          </a:p>
          <a:p>
            <a:pPr marL="0" marR="0" lvl="0" indent="0" algn="l" rtl="0">
              <a:lnSpc>
                <a:spcPct val="100000"/>
              </a:lnSpc>
              <a:spcBef>
                <a:spcPts val="0"/>
              </a:spcBef>
              <a:spcAft>
                <a:spcPts val="0"/>
              </a:spcAft>
              <a:buClr>
                <a:schemeClr val="dk1"/>
              </a:buClr>
              <a:buSzPts val="1200"/>
              <a:buFont typeface="Calibri"/>
              <a:buNone/>
            </a:pPr>
            <a:endParaRPr lang="fr-FR" sz="1200" b="1" noProof="0" dirty="0">
              <a:latin typeface="+mn-lt"/>
              <a:cs typeface="Calibri"/>
              <a:sym typeface="Calibri"/>
            </a:endParaRPr>
          </a:p>
          <a:p>
            <a:pPr marL="171450" marR="0" lvl="0" indent="-171450" algn="l" defTabSz="914400" rtl="0" eaLnBrk="1" fontAlgn="auto" latinLnBrk="0" hangingPunct="1">
              <a:lnSpc>
                <a:spcPct val="100000"/>
              </a:lnSpc>
              <a:spcBef>
                <a:spcPts val="0"/>
              </a:spcBef>
              <a:spcAft>
                <a:spcPts val="0"/>
              </a:spcAft>
              <a:buClr>
                <a:schemeClr val="dk1"/>
              </a:buClr>
              <a:buSzPts val="1200"/>
              <a:buFont typeface="Wingdings" panose="05000000000000000000" pitchFamily="2" charset="2"/>
              <a:buChar char="v"/>
              <a:tabLst/>
              <a:defRPr/>
            </a:pPr>
            <a:r>
              <a:rPr lang="fr-FR" sz="1200" i="1" dirty="0">
                <a:effectLst/>
                <a:latin typeface="+mn-lt"/>
                <a:ea typeface="Aptos" panose="020B0004020202020204" pitchFamily="34" charset="0"/>
              </a:rPr>
              <a:t>N'hésitez pas à modifier cette présentation pour l'adapter à votre contexte local.  Si des modifications sont apportées, veuillez l'indiquer : </a:t>
            </a:r>
            <a:r>
              <a:rPr lang="fr-FR" sz="1200" b="1" i="1" dirty="0">
                <a:effectLst/>
                <a:latin typeface="+mn-lt"/>
                <a:ea typeface="Aptos" panose="020B0004020202020204" pitchFamily="34" charset="0"/>
              </a:rPr>
              <a:t>« Cette présentation a été partiellement modifiée par rapport à la version originale du CDC » </a:t>
            </a:r>
            <a:r>
              <a:rPr lang="fr-FR" sz="1200" i="1" dirty="0">
                <a:effectLst/>
                <a:latin typeface="+mn-lt"/>
                <a:ea typeface="Aptos" panose="020B0004020202020204" pitchFamily="34" charset="0"/>
              </a:rPr>
              <a:t>sur cette diapositive.</a:t>
            </a:r>
            <a:endParaRPr lang="fr-FR" i="1" dirty="0">
              <a:latin typeface="+mn-lt"/>
            </a:endParaRPr>
          </a:p>
          <a:p>
            <a:pPr marL="0" marR="0" lvl="0" indent="0" algn="l" rtl="0">
              <a:lnSpc>
                <a:spcPct val="100000"/>
              </a:lnSpc>
              <a:spcBef>
                <a:spcPts val="0"/>
              </a:spcBef>
              <a:spcAft>
                <a:spcPts val="0"/>
              </a:spcAft>
              <a:buClr>
                <a:schemeClr val="dk1"/>
              </a:buClr>
              <a:buSzPts val="1200"/>
              <a:buFont typeface="Calibri"/>
              <a:buNone/>
            </a:pPr>
            <a:endParaRPr lang="fr-FR" noProof="0" dirty="0">
              <a:latin typeface="+mn-lt"/>
            </a:endParaRPr>
          </a:p>
          <a:p>
            <a:pPr marL="0" marR="0" lvl="0" indent="0" algn="l" rtl="0">
              <a:lnSpc>
                <a:spcPct val="100000"/>
              </a:lnSpc>
              <a:spcBef>
                <a:spcPts val="0"/>
              </a:spcBef>
              <a:spcAft>
                <a:spcPts val="0"/>
              </a:spcAft>
              <a:buClr>
                <a:schemeClr val="dk1"/>
              </a:buClr>
              <a:buSzPts val="1200"/>
              <a:buFont typeface="Calibri"/>
              <a:buNone/>
            </a:pPr>
            <a:endParaRPr lang="fr-FR" sz="1200" b="1" noProof="0" dirty="0">
              <a:latin typeface="+mn-lt"/>
              <a:ea typeface="Calibri"/>
              <a:cs typeface="Calibri"/>
              <a:sym typeface="Calibri"/>
            </a:endParaRPr>
          </a:p>
          <a:p>
            <a:pPr marL="171450" marR="0" lvl="0" indent="-171450" algn="l" rtl="0">
              <a:lnSpc>
                <a:spcPct val="100000"/>
              </a:lnSpc>
              <a:spcBef>
                <a:spcPts val="0"/>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b="0" u="none" noProof="0" dirty="0">
                <a:latin typeface="+mn-lt"/>
                <a:ea typeface="Calibri"/>
                <a:cs typeface="Calibri"/>
                <a:sym typeface="Calibri"/>
              </a:rPr>
              <a:t>cette </a:t>
            </a:r>
            <a:r>
              <a:rPr lang="fr-FR" sz="1200" b="0" noProof="0" dirty="0">
                <a:latin typeface="+mn-lt"/>
                <a:ea typeface="Calibri"/>
                <a:cs typeface="Calibri"/>
                <a:sym typeface="Calibri"/>
              </a:rPr>
              <a:t>leçon porte </a:t>
            </a:r>
            <a:r>
              <a:rPr lang="fr-FR" sz="1200" noProof="0" dirty="0">
                <a:latin typeface="+mn-lt"/>
                <a:ea typeface="Calibri"/>
                <a:cs typeface="Calibri"/>
                <a:sym typeface="Calibri"/>
              </a:rPr>
              <a:t>sur les éléments de base de la surveillance de la santé publique et sur une introduction à </a:t>
            </a:r>
            <a:r>
              <a:rPr lang="fr-FR" b="0" i="0" u="none" strike="noStrike" noProof="0" dirty="0">
                <a:solidFill>
                  <a:srgbClr val="000000"/>
                </a:solidFill>
                <a:latin typeface="+mn-lt"/>
                <a:ea typeface="Arial"/>
                <a:cs typeface="Arial"/>
                <a:sym typeface="Arial"/>
              </a:rPr>
              <a:t>Une Seule Santé</a:t>
            </a:r>
            <a:r>
              <a:rPr lang="fr-FR" sz="1200" noProof="0" dirty="0">
                <a:latin typeface="+mn-lt"/>
                <a:ea typeface="Calibri"/>
                <a:cs typeface="Calibri"/>
                <a:sym typeface="Calibri"/>
              </a:rPr>
              <a:t>.</a:t>
            </a:r>
            <a:endParaRPr lang="fr-FR" noProof="0" dirty="0">
              <a:latin typeface="+mn-lt"/>
            </a:endParaRPr>
          </a:p>
          <a:p>
            <a:pPr marL="0" lvl="0" indent="0" algn="l" rtl="0">
              <a:lnSpc>
                <a:spcPct val="100000"/>
              </a:lnSpc>
              <a:spcBef>
                <a:spcPts val="0"/>
              </a:spcBef>
              <a:spcAft>
                <a:spcPts val="0"/>
              </a:spcAft>
              <a:buSzPts val="1400"/>
              <a:buNone/>
            </a:pPr>
            <a:endParaRPr dirty="0"/>
          </a:p>
        </p:txBody>
      </p:sp>
      <p:sp>
        <p:nvSpPr>
          <p:cNvPr id="283" name="Google Shape;283;p1: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0: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10: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15000"/>
              </a:lnSpc>
              <a:spcBef>
                <a:spcPts val="0"/>
              </a:spcBef>
              <a:spcAft>
                <a:spcPts val="0"/>
              </a:spcAft>
              <a:buSzPts val="1400"/>
              <a:buNone/>
            </a:pPr>
            <a:r>
              <a:rPr lang="fr-FR" sz="1200" b="1" i="0" noProof="0" dirty="0">
                <a:latin typeface="+mn-lt"/>
                <a:ea typeface="Calibri"/>
                <a:cs typeface="Calibri"/>
                <a:sym typeface="Calibri"/>
              </a:rPr>
              <a:t>Notes de l'instructeur : </a:t>
            </a:r>
            <a:endParaRPr lang="fr-FR" noProof="0" dirty="0">
              <a:latin typeface="+mn-lt"/>
            </a:endParaRPr>
          </a:p>
          <a:p>
            <a:pPr marL="0" lvl="0" indent="0" algn="l" rtl="0">
              <a:lnSpc>
                <a:spcPct val="115000"/>
              </a:lnSpc>
              <a:spcBef>
                <a:spcPts val="1245"/>
              </a:spcBef>
              <a:spcAft>
                <a:spcPts val="0"/>
              </a:spcAft>
              <a:buSzPts val="1400"/>
              <a:buNone/>
            </a:pPr>
            <a:endParaRPr lang="fr-FR" sz="1200" b="1" i="0" noProof="0" dirty="0">
              <a:latin typeface="+mn-lt"/>
              <a:ea typeface="Calibri"/>
              <a:cs typeface="Calibri"/>
              <a:sym typeface="Calibri"/>
            </a:endParaRPr>
          </a:p>
          <a:p>
            <a:pPr marL="171450" lvl="0" indent="-171450" algn="l" rtl="0">
              <a:lnSpc>
                <a:spcPct val="115000"/>
              </a:lnSpc>
              <a:spcBef>
                <a:spcPts val="1245"/>
              </a:spcBef>
              <a:spcAft>
                <a:spcPts val="0"/>
              </a:spcAft>
              <a:buClr>
                <a:schemeClr val="dk1"/>
              </a:buClr>
              <a:buSzPts val="1200"/>
              <a:buFont typeface="Noto Sans Symbols"/>
              <a:buChar char="❖"/>
            </a:pPr>
            <a:r>
              <a:rPr lang="fr-FR" sz="1200" b="1" i="1" noProof="0" dirty="0">
                <a:latin typeface="+mn-lt"/>
                <a:ea typeface="Calibri"/>
                <a:cs typeface="Calibri"/>
                <a:sym typeface="Calibri"/>
              </a:rPr>
              <a:t>Si vous vous trouvez dans un pays du SEARO, du WPRO ou de l'EMRO, remplacez ces informations par celles de votre région.</a:t>
            </a:r>
            <a:endParaRPr lang="fr-FR" noProof="0" dirty="0">
              <a:latin typeface="+mn-lt"/>
            </a:endParaRPr>
          </a:p>
          <a:p>
            <a:pPr marL="0" lvl="0" indent="0" algn="l" rtl="0">
              <a:lnSpc>
                <a:spcPct val="115000"/>
              </a:lnSpc>
              <a:spcBef>
                <a:spcPts val="1245"/>
              </a:spcBef>
              <a:spcAft>
                <a:spcPts val="0"/>
              </a:spcAft>
              <a:buSzPts val="1400"/>
              <a:buNone/>
            </a:pPr>
            <a:endParaRPr lang="fr-FR" sz="1200" i="0" noProof="0" dirty="0">
              <a:latin typeface="+mn-lt"/>
              <a:ea typeface="Calibri"/>
              <a:cs typeface="Calibri"/>
              <a:sym typeface="Calibri"/>
            </a:endParaRPr>
          </a:p>
          <a:p>
            <a:pPr marL="171450" lvl="0" indent="-171450" algn="l" rtl="0">
              <a:lnSpc>
                <a:spcPct val="115000"/>
              </a:lnSpc>
              <a:spcBef>
                <a:spcPts val="1245"/>
              </a:spcBef>
              <a:spcAft>
                <a:spcPts val="0"/>
              </a:spcAft>
              <a:buClr>
                <a:schemeClr val="dk1"/>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i="0" noProof="0" dirty="0">
                <a:latin typeface="+mn-lt"/>
                <a:ea typeface="Calibri"/>
                <a:cs typeface="Calibri"/>
                <a:sym typeface="Calibri"/>
              </a:rPr>
              <a:t>Les lignes directrices techniques de l'IDSR décrivent ce qui doit être mis en place à chaque niveau du système de santé pour détecter les maladies, les conditions et les événements de santé publique et y répondre. Les lignes directrices recommandent des seuils d'action pour les maladies prioritaires, les événements de santé publique et les conditions, et pour répondre aux alertes. Un dossier de formation a été élaboré afin de fournir aux États membres les connaissances nécessaires pour utiliser les données afin de détecter et de réagir dans le but de réduire la charge de morbidité, de mortalité et d'invalidité dans les communautés. </a:t>
            </a:r>
            <a:endParaRPr lang="fr-FR" i="0" noProof="0" dirty="0">
              <a:latin typeface="+mn-lt"/>
              <a:ea typeface="Calibri"/>
              <a:cs typeface="Calibri"/>
              <a:sym typeface="Calibri"/>
            </a:endParaRPr>
          </a:p>
          <a:p>
            <a:pPr marL="0" lvl="0" indent="0" algn="l" rtl="0">
              <a:lnSpc>
                <a:spcPct val="100000"/>
              </a:lnSpc>
              <a:spcBef>
                <a:spcPts val="1245"/>
              </a:spcBef>
              <a:spcAft>
                <a:spcPts val="0"/>
              </a:spcAft>
              <a:buSzPts val="1400"/>
              <a:buNone/>
            </a:pPr>
            <a:endParaRPr dirty="0"/>
          </a:p>
        </p:txBody>
      </p:sp>
      <p:sp>
        <p:nvSpPr>
          <p:cNvPr id="362" name="Google Shape;362;p10: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11: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0" name="Google Shape;370;p11: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15000"/>
              </a:lnSpc>
              <a:spcBef>
                <a:spcPts val="0"/>
              </a:spcBef>
              <a:spcAft>
                <a:spcPts val="0"/>
              </a:spcAft>
              <a:buSzPts val="1400"/>
              <a:buNone/>
            </a:pPr>
            <a:r>
              <a:rPr lang="fr-FR" sz="1200" b="1" noProof="0" dirty="0">
                <a:latin typeface="+mn-lt"/>
                <a:ea typeface="Calibri"/>
                <a:cs typeface="Calibri"/>
                <a:sym typeface="Calibri"/>
              </a:rPr>
              <a:t>Notes de l'instructeur :</a:t>
            </a:r>
            <a:endParaRPr lang="fr-FR" noProof="0" dirty="0">
              <a:latin typeface="+mn-lt"/>
            </a:endParaRPr>
          </a:p>
          <a:p>
            <a:pPr marL="0" lvl="0" indent="0" algn="l" rtl="0">
              <a:lnSpc>
                <a:spcPct val="115000"/>
              </a:lnSpc>
              <a:spcBef>
                <a:spcPts val="1245"/>
              </a:spcBef>
              <a:spcAft>
                <a:spcPts val="0"/>
              </a:spcAft>
              <a:buSzPts val="1400"/>
              <a:buNone/>
            </a:pPr>
            <a:endParaRPr lang="fr-FR" sz="1200" b="1" noProof="0" dirty="0">
              <a:latin typeface="+mn-lt"/>
              <a:ea typeface="Calibri"/>
              <a:cs typeface="Calibri"/>
              <a:sym typeface="Calibri"/>
            </a:endParaRPr>
          </a:p>
          <a:p>
            <a:pPr marL="171450" lvl="0" indent="-171450" algn="l" rtl="0">
              <a:lnSpc>
                <a:spcPct val="115000"/>
              </a:lnSpc>
              <a:spcBef>
                <a:spcPts val="1245"/>
              </a:spcBef>
              <a:spcAft>
                <a:spcPts val="0"/>
              </a:spcAft>
              <a:buClr>
                <a:srgbClr val="000000"/>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noProof="0" dirty="0">
                <a:latin typeface="+mn-lt"/>
                <a:ea typeface="Calibri"/>
                <a:cs typeface="Calibri"/>
                <a:sym typeface="Calibri"/>
              </a:rPr>
              <a:t>les lois et les règlements élaborés par le gouvernement déterminent qui doit déclarer quoi, comment et quand.  La déclaration des cas ou des épidémies peut provenir d'un prestataire de soins de santé primaires ou d'un établissement de soins de santé. Du côté vétérinaire, la déclaration peut être faite par les responsables de la santé animale, les propriétaires d'une ferme ou d'un ranch, les cliniques vétérinaires ou les établissements zoologiques. Les laboratoires peuvent également être à l'origine de la notification.  </a:t>
            </a:r>
            <a:r>
              <a:rPr lang="fr-FR" sz="1200" noProof="0" dirty="0">
                <a:solidFill>
                  <a:srgbClr val="000000"/>
                </a:solidFill>
                <a:latin typeface="+mn-lt"/>
                <a:ea typeface="Calibri"/>
                <a:cs typeface="Calibri"/>
                <a:sym typeface="Calibri"/>
              </a:rPr>
              <a:t>Les agences locales de santé </a:t>
            </a:r>
            <a:r>
              <a:rPr lang="fr-FR" noProof="0" dirty="0">
                <a:solidFill>
                  <a:srgbClr val="000000"/>
                </a:solidFill>
                <a:latin typeface="+mn-lt"/>
                <a:ea typeface="Calibri"/>
                <a:cs typeface="Calibri"/>
                <a:sym typeface="Calibri"/>
              </a:rPr>
              <a:t>humaine, animale </a:t>
            </a:r>
            <a:r>
              <a:rPr lang="fr-FR" sz="1200" noProof="0" dirty="0">
                <a:solidFill>
                  <a:srgbClr val="000000"/>
                </a:solidFill>
                <a:latin typeface="+mn-lt"/>
                <a:ea typeface="Calibri"/>
                <a:cs typeface="Calibri"/>
                <a:sym typeface="Calibri"/>
              </a:rPr>
              <a:t>et </a:t>
            </a:r>
            <a:r>
              <a:rPr lang="fr-FR" noProof="0" dirty="0">
                <a:solidFill>
                  <a:srgbClr val="000000"/>
                </a:solidFill>
                <a:latin typeface="+mn-lt"/>
                <a:ea typeface="Calibri"/>
                <a:cs typeface="Calibri"/>
                <a:sym typeface="Calibri"/>
              </a:rPr>
              <a:t>environnementale </a:t>
            </a:r>
            <a:r>
              <a:rPr lang="fr-FR" sz="1200" noProof="0" dirty="0">
                <a:solidFill>
                  <a:srgbClr val="000000"/>
                </a:solidFill>
                <a:latin typeface="+mn-lt"/>
                <a:ea typeface="Calibri"/>
                <a:cs typeface="Calibri"/>
                <a:sym typeface="Calibri"/>
              </a:rPr>
              <a:t>sont généralement chargées d'</a:t>
            </a:r>
            <a:r>
              <a:rPr lang="fr-FR" noProof="0" dirty="0">
                <a:solidFill>
                  <a:srgbClr val="000000"/>
                </a:solidFill>
                <a:latin typeface="+mn-lt"/>
                <a:ea typeface="Calibri"/>
                <a:cs typeface="Calibri"/>
                <a:sym typeface="Calibri"/>
              </a:rPr>
              <a:t>enquêter sur les cas et les événements et de prendre les </a:t>
            </a:r>
            <a:r>
              <a:rPr lang="fr-FR" sz="1200" noProof="0" dirty="0">
                <a:solidFill>
                  <a:srgbClr val="000000"/>
                </a:solidFill>
                <a:latin typeface="+mn-lt"/>
                <a:ea typeface="Calibri"/>
                <a:cs typeface="Calibri"/>
                <a:sym typeface="Calibri"/>
              </a:rPr>
              <a:t>mesures nécessaires. Les agences sanitaires locales communiquent les informations au niveau suivant du système (</a:t>
            </a:r>
            <a:r>
              <a:rPr lang="fr-FR" sz="1200" i="1" noProof="0" dirty="0">
                <a:solidFill>
                  <a:srgbClr val="000000"/>
                </a:solidFill>
                <a:latin typeface="+mn-lt"/>
                <a:ea typeface="Calibri"/>
                <a:cs typeface="Calibri"/>
                <a:sym typeface="Calibri"/>
              </a:rPr>
              <a:t>province, État, région). </a:t>
            </a:r>
            <a:r>
              <a:rPr lang="fr-FR" sz="1200" i="0" noProof="0" dirty="0">
                <a:solidFill>
                  <a:srgbClr val="000000"/>
                </a:solidFill>
                <a:latin typeface="+mn-lt"/>
                <a:ea typeface="Calibri"/>
                <a:cs typeface="Calibri"/>
                <a:sym typeface="Calibri"/>
              </a:rPr>
              <a:t>Les informations continuent d'être partagées avec les niveaux suivants du système pour atteindre </a:t>
            </a:r>
            <a:r>
              <a:rPr lang="fr-FR" sz="1200" noProof="0" dirty="0">
                <a:solidFill>
                  <a:srgbClr val="000000"/>
                </a:solidFill>
                <a:latin typeface="+mn-lt"/>
                <a:ea typeface="Calibri"/>
                <a:cs typeface="Calibri"/>
                <a:sym typeface="Calibri"/>
              </a:rPr>
              <a:t>le niveau national.</a:t>
            </a:r>
            <a:endParaRPr lang="fr-FR" sz="1200" noProof="0" dirty="0">
              <a:latin typeface="+mn-lt"/>
              <a:ea typeface="Calibri"/>
              <a:cs typeface="Calibri"/>
              <a:sym typeface="Calibri"/>
            </a:endParaRPr>
          </a:p>
          <a:p>
            <a:pPr marL="0" lvl="0" indent="0" algn="l" rtl="0">
              <a:lnSpc>
                <a:spcPct val="100000"/>
              </a:lnSpc>
              <a:spcBef>
                <a:spcPts val="1245"/>
              </a:spcBef>
              <a:spcAft>
                <a:spcPts val="0"/>
              </a:spcAft>
              <a:buSzPts val="1400"/>
              <a:buNone/>
            </a:pPr>
            <a:endParaRPr dirty="0"/>
          </a:p>
        </p:txBody>
      </p:sp>
      <p:sp>
        <p:nvSpPr>
          <p:cNvPr id="371" name="Google Shape;371;p11: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12: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12: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r>
              <a:rPr lang="fr-FR" sz="1200" b="1" noProof="0" dirty="0">
                <a:latin typeface="+mn-lt"/>
                <a:ea typeface="Calibri"/>
                <a:cs typeface="Calibri"/>
                <a:sym typeface="Calibri"/>
              </a:rPr>
              <a:t>Notes de l'instructeur :</a:t>
            </a:r>
            <a:endParaRPr lang="fr-FR" sz="1200" b="0" noProof="0" dirty="0">
              <a:latin typeface="+mn-lt"/>
              <a:ea typeface="Calibri"/>
              <a:cs typeface="Calibri"/>
              <a:sym typeface="Calibri"/>
            </a:endParaRPr>
          </a:p>
          <a:p>
            <a:pPr marL="0" lvl="0" indent="0" algn="l" rtl="0">
              <a:lnSpc>
                <a:spcPct val="100000"/>
              </a:lnSpc>
              <a:spcBef>
                <a:spcPts val="1867"/>
              </a:spcBef>
              <a:spcAft>
                <a:spcPts val="0"/>
              </a:spcAft>
              <a:buSzPts val="1400"/>
              <a:buNone/>
            </a:pPr>
            <a:endParaRPr lang="fr-FR" sz="1200" b="0" noProof="0" dirty="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Noto Sans Symbols"/>
              <a:buChar char="❖"/>
            </a:pPr>
            <a:r>
              <a:rPr lang="fr-FR" sz="1200" b="1" noProof="0" dirty="0">
                <a:latin typeface="+mn-lt"/>
                <a:ea typeface="Calibri"/>
                <a:cs typeface="Calibri"/>
                <a:sym typeface="Calibri"/>
              </a:rPr>
              <a:t>Lors de l'examen de cette diapositive, il est utile de commencer au niveau local ou du district (</a:t>
            </a:r>
            <a:r>
              <a:rPr lang="fr-FR" sz="1200" b="1" i="1" noProof="0" dirty="0">
                <a:latin typeface="+mn-lt"/>
                <a:ea typeface="Calibri"/>
                <a:cs typeface="Calibri"/>
                <a:sym typeface="Calibri"/>
              </a:rPr>
              <a:t>en bas de la diapositive</a:t>
            </a:r>
            <a:r>
              <a:rPr lang="fr-FR" sz="1200" b="1" noProof="0" dirty="0">
                <a:latin typeface="+mn-lt"/>
                <a:ea typeface="Calibri"/>
                <a:cs typeface="Calibri"/>
                <a:sym typeface="Calibri"/>
              </a:rPr>
              <a:t>) et de remonter à partir de là.  La compréhension des points suivants vous guidera dans l'examen de cette diapositive :</a:t>
            </a:r>
            <a:endParaRPr lang="fr-FR" noProof="0" dirty="0">
              <a:latin typeface="+mn-lt"/>
            </a:endParaRPr>
          </a:p>
          <a:p>
            <a:pPr marL="0" lvl="0" indent="0" algn="l" rtl="0">
              <a:lnSpc>
                <a:spcPct val="115000"/>
              </a:lnSpc>
              <a:spcBef>
                <a:spcPts val="1245"/>
              </a:spcBef>
              <a:spcAft>
                <a:spcPts val="0"/>
              </a:spcAft>
              <a:buClr>
                <a:schemeClr val="dk1"/>
              </a:buClr>
              <a:buSzPts val="1200"/>
              <a:buFont typeface="Noto Sans Symbols"/>
              <a:buNone/>
            </a:pPr>
            <a:endParaRPr lang="fr-FR" sz="1200" b="1" noProof="0" dirty="0">
              <a:latin typeface="+mn-lt"/>
              <a:ea typeface="Calibri"/>
              <a:cs typeface="Calibri"/>
              <a:sym typeface="Calibri"/>
            </a:endParaRPr>
          </a:p>
          <a:p>
            <a:pPr marL="812890" lvl="1" indent="-355690" algn="l" rtl="0">
              <a:lnSpc>
                <a:spcPct val="115000"/>
              </a:lnSpc>
              <a:spcBef>
                <a:spcPts val="1245"/>
              </a:spcBef>
              <a:spcAft>
                <a:spcPts val="0"/>
              </a:spcAft>
              <a:buClr>
                <a:schemeClr val="dk1"/>
              </a:buClr>
              <a:buSzPts val="1200"/>
              <a:buFont typeface="Courier New"/>
              <a:buChar char="o"/>
            </a:pPr>
            <a:r>
              <a:rPr lang="fr-FR" sz="1200" b="1" i="1" noProof="0" dirty="0">
                <a:latin typeface="+mn-lt"/>
                <a:ea typeface="Calibri"/>
                <a:cs typeface="Calibri"/>
                <a:sym typeface="Calibri"/>
              </a:rPr>
              <a:t>La surveillance au niveau du district est l'élément clé qui soutient l'ensemble du système de surveillance des maladies et de réaction.</a:t>
            </a:r>
            <a:endParaRPr lang="fr-FR" noProof="0" dirty="0">
              <a:latin typeface="+mn-lt"/>
            </a:endParaRPr>
          </a:p>
          <a:p>
            <a:pPr marL="812890" lvl="1" indent="-35569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Les données au niveau du district constituent la base de l'ensemble du système de surveillance des maladies.</a:t>
            </a:r>
            <a:endParaRPr lang="fr-FR" noProof="0" dirty="0">
              <a:latin typeface="+mn-lt"/>
            </a:endParaRPr>
          </a:p>
          <a:p>
            <a:pPr marL="812890" lvl="1" indent="-35569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Au niveau du district, les prestataires de soins de santé, les laborantins et le personnel de surveillance (par exemple, les infirmières des établissements de santé) sont des sources extrêmement importantes pour la déclaration des maladies.</a:t>
            </a:r>
            <a:endParaRPr lang="fr-FR" noProof="0" dirty="0">
              <a:latin typeface="+mn-lt"/>
            </a:endParaRPr>
          </a:p>
          <a:p>
            <a:pPr marL="812890" lvl="1" indent="-35569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À chaque niveau du système, certains détails du dossier sont perdus. Par conséquent, le district est généralement le seul niveau à connaître tous les détails de chaque cas.</a:t>
            </a:r>
            <a:endParaRPr lang="fr-FR" noProof="0" dirty="0">
              <a:latin typeface="+mn-lt"/>
            </a:endParaRPr>
          </a:p>
          <a:p>
            <a:pPr marL="812890" lvl="1" indent="-35569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Il est important de fournir un retour d'information aux prestataires de soins de santé au niveau local et au niveau du district. Les flèches pointent dans les deux sens. Le retour d'information et l'analyse sont nécessaires à chaque niveau et sont partagés avec les personnes aux niveaux périphériques.</a:t>
            </a:r>
            <a:endParaRPr lang="fr-FR" noProof="0" dirty="0">
              <a:latin typeface="+mn-lt"/>
            </a:endParaRPr>
          </a:p>
          <a:p>
            <a:pPr marL="812890" lvl="1" indent="-35569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La collecte de données précises et opportunes au niveau du district doit être utilisée pour améliorer la prise de décision en matière de programmes.</a:t>
            </a:r>
            <a:endParaRPr lang="fr-FR" noProof="0" dirty="0">
              <a:latin typeface="+mn-lt"/>
            </a:endParaRPr>
          </a:p>
          <a:p>
            <a:pPr marL="812890" lvl="1" indent="-35569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Les districts, les provinces, les pays et le niveau international ont tous des objectifs de surveillance différents. Chaque système de surveillance des maladies est conçu en fonction de son objectif.</a:t>
            </a:r>
            <a:endParaRPr lang="fr-FR" noProof="0" dirty="0">
              <a:latin typeface="+mn-lt"/>
            </a:endParaRPr>
          </a:p>
          <a:p>
            <a:pPr marL="0" lvl="0" indent="0" algn="l" rtl="0">
              <a:lnSpc>
                <a:spcPct val="100000"/>
              </a:lnSpc>
              <a:spcBef>
                <a:spcPts val="1245"/>
              </a:spcBef>
              <a:spcAft>
                <a:spcPts val="0"/>
              </a:spcAft>
              <a:buSzPts val="1400"/>
              <a:buNone/>
            </a:pPr>
            <a:endParaRPr dirty="0">
              <a:latin typeface="Calibri"/>
              <a:ea typeface="Calibri"/>
              <a:cs typeface="Calibri"/>
              <a:sym typeface="Calibri"/>
            </a:endParaRPr>
          </a:p>
        </p:txBody>
      </p:sp>
      <p:sp>
        <p:nvSpPr>
          <p:cNvPr id="382" name="Google Shape;382;p12: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fr-FR"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13: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7" name="Google Shape;427;p13: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15000"/>
              </a:lnSpc>
              <a:spcBef>
                <a:spcPts val="0"/>
              </a:spcBef>
              <a:spcAft>
                <a:spcPts val="0"/>
              </a:spcAft>
              <a:buSzPts val="1400"/>
              <a:buNone/>
            </a:pPr>
            <a:r>
              <a:rPr lang="fr-FR" sz="1200" b="1" noProof="0" dirty="0">
                <a:latin typeface="+mn-lt"/>
                <a:ea typeface="Calibri"/>
                <a:cs typeface="Calibri"/>
                <a:sym typeface="Calibri"/>
              </a:rPr>
              <a:t>Notes de l'instructeur :</a:t>
            </a:r>
            <a:endParaRPr lang="fr-FR" noProof="0" dirty="0">
              <a:latin typeface="+mn-lt"/>
            </a:endParaRPr>
          </a:p>
          <a:p>
            <a:pPr marL="0" lvl="0" indent="0" algn="l" rtl="0">
              <a:lnSpc>
                <a:spcPct val="100000"/>
              </a:lnSpc>
              <a:spcBef>
                <a:spcPts val="2490"/>
              </a:spcBef>
              <a:spcAft>
                <a:spcPts val="0"/>
              </a:spcAft>
              <a:buSzPts val="1400"/>
              <a:buNone/>
            </a:pPr>
            <a:endParaRPr lang="fr-FR" sz="1200" b="1" noProof="0" dirty="0">
              <a:latin typeface="+mn-lt"/>
              <a:ea typeface="Calibri"/>
              <a:cs typeface="Calibri"/>
              <a:sym typeface="Calibri"/>
            </a:endParaRPr>
          </a:p>
          <a:p>
            <a:pPr marL="171450" lvl="0" indent="-171450" algn="l" rtl="0">
              <a:lnSpc>
                <a:spcPct val="100000"/>
              </a:lnSpc>
              <a:spcBef>
                <a:spcPts val="1867"/>
              </a:spcBef>
              <a:spcAft>
                <a:spcPts val="0"/>
              </a:spcAft>
              <a:buClr>
                <a:schemeClr val="dk1"/>
              </a:buClr>
              <a:buSzPts val="1200"/>
              <a:buFont typeface="Arial"/>
              <a:buChar char="•"/>
            </a:pPr>
            <a:r>
              <a:rPr lang="fr-FR" sz="1200" b="1" i="0" u="sng" noProof="0" dirty="0">
                <a:latin typeface="+mn-lt"/>
                <a:ea typeface="Calibri"/>
                <a:cs typeface="Calibri"/>
                <a:sym typeface="Calibri"/>
              </a:rPr>
              <a:t>Demandez</a:t>
            </a:r>
            <a:r>
              <a:rPr lang="fr-FR" sz="1200" b="0" i="0" u="none" noProof="0" dirty="0">
                <a:latin typeface="+mn-lt"/>
                <a:ea typeface="Calibri"/>
                <a:cs typeface="Calibri"/>
                <a:sym typeface="Calibri"/>
              </a:rPr>
              <a:t> aux participants de se reporter à leur « Cahier d'exercices du participant » pour faire l'exercice : Schématisez le système de surveillance de votre pays.</a:t>
            </a:r>
            <a:endParaRPr lang="fr-FR" noProof="0" dirty="0">
              <a:latin typeface="+mn-lt"/>
            </a:endParaRPr>
          </a:p>
          <a:p>
            <a:pPr marL="0" lvl="0" indent="0" algn="l" rtl="0">
              <a:lnSpc>
                <a:spcPct val="100000"/>
              </a:lnSpc>
              <a:spcBef>
                <a:spcPts val="1867"/>
              </a:spcBef>
              <a:spcAft>
                <a:spcPts val="0"/>
              </a:spcAft>
              <a:buSzPts val="1400"/>
              <a:buNone/>
            </a:pPr>
            <a:endParaRPr lang="fr-FR" b="1" i="1" noProof="0" dirty="0">
              <a:solidFill>
                <a:srgbClr val="000000"/>
              </a:solidFill>
              <a:latin typeface="+mn-lt"/>
              <a:ea typeface="Calibri"/>
              <a:cs typeface="Calibri"/>
              <a:sym typeface="Calibri"/>
            </a:endParaRPr>
          </a:p>
          <a:p>
            <a:pPr marL="171450" lvl="0" indent="-171450" algn="l" rtl="0">
              <a:lnSpc>
                <a:spcPct val="100000"/>
              </a:lnSpc>
              <a:spcBef>
                <a:spcPts val="1867"/>
              </a:spcBef>
              <a:spcAft>
                <a:spcPts val="0"/>
              </a:spcAft>
              <a:buClr>
                <a:srgbClr val="000000"/>
              </a:buClr>
              <a:buSzPts val="1200"/>
              <a:buFont typeface="Noto Sans Symbols"/>
              <a:buChar char="❖"/>
            </a:pPr>
            <a:r>
              <a:rPr lang="fr-FR" sz="1200" b="1" i="1" u="none" noProof="0" dirty="0">
                <a:solidFill>
                  <a:srgbClr val="000000"/>
                </a:solidFill>
                <a:latin typeface="+mn-lt"/>
                <a:ea typeface="Calibri"/>
                <a:cs typeface="Calibri"/>
                <a:sym typeface="Calibri"/>
              </a:rPr>
              <a:t>Durée totale : 45 minutes</a:t>
            </a:r>
            <a:endParaRPr lang="fr-FR" sz="1200" b="1" i="1" u="none" noProof="0" dirty="0">
              <a:latin typeface="+mn-lt"/>
              <a:ea typeface="Calibri"/>
              <a:cs typeface="Calibri"/>
              <a:sym typeface="Calibri"/>
            </a:endParaRPr>
          </a:p>
          <a:p>
            <a:pPr marL="0" lvl="0" indent="0" algn="l" rtl="0">
              <a:lnSpc>
                <a:spcPct val="115000"/>
              </a:lnSpc>
              <a:spcBef>
                <a:spcPts val="622"/>
              </a:spcBef>
              <a:spcAft>
                <a:spcPts val="0"/>
              </a:spcAft>
              <a:buSzPts val="1400"/>
              <a:buNone/>
            </a:pPr>
            <a:endParaRPr lang="fr-FR" b="1" i="1" noProof="0" dirty="0">
              <a:latin typeface="+mn-lt"/>
              <a:ea typeface="Calibri"/>
              <a:cs typeface="Calibri"/>
              <a:sym typeface="Calibri"/>
            </a:endParaRPr>
          </a:p>
          <a:p>
            <a:pPr marL="457200" lvl="1" indent="0" algn="l" rtl="0">
              <a:lnSpc>
                <a:spcPct val="114999"/>
              </a:lnSpc>
              <a:spcBef>
                <a:spcPts val="1245"/>
              </a:spcBef>
              <a:spcAft>
                <a:spcPts val="0"/>
              </a:spcAft>
              <a:buSzPts val="1400"/>
              <a:buNone/>
            </a:pPr>
            <a:r>
              <a:rPr lang="fr-FR" sz="1200" b="1" i="1" u="sng" noProof="0" dirty="0">
                <a:latin typeface="+mn-lt"/>
                <a:ea typeface="Calibri"/>
                <a:cs typeface="Calibri"/>
                <a:sym typeface="Calibri"/>
              </a:rPr>
              <a:t>Partie 1</a:t>
            </a:r>
            <a:r>
              <a:rPr lang="fr-FR" sz="1200" b="1" i="1" u="none" noProof="0" dirty="0">
                <a:latin typeface="+mn-lt"/>
                <a:ea typeface="Calibri"/>
                <a:cs typeface="Calibri"/>
                <a:sym typeface="Calibri"/>
              </a:rPr>
              <a:t> </a:t>
            </a:r>
            <a:r>
              <a:rPr lang="fr-FR" b="1" i="1" noProof="0" dirty="0">
                <a:latin typeface="+mn-lt"/>
                <a:ea typeface="Calibri"/>
                <a:cs typeface="Calibri"/>
                <a:sym typeface="Calibri"/>
              </a:rPr>
              <a:t>- Créer des diagrammes (25 minutes)</a:t>
            </a:r>
            <a:endParaRPr lang="fr-FR" sz="1200" b="1" i="1" u="none" noProof="0" dirty="0">
              <a:latin typeface="+mn-lt"/>
              <a:ea typeface="Calibri"/>
              <a:cs typeface="Calibri"/>
              <a:sym typeface="Calibri"/>
            </a:endParaRPr>
          </a:p>
          <a:p>
            <a:pPr marL="685800" lvl="1" indent="-228600" algn="l" rtl="0">
              <a:lnSpc>
                <a:spcPct val="115000"/>
              </a:lnSpc>
              <a:spcBef>
                <a:spcPts val="1245"/>
              </a:spcBef>
              <a:spcAft>
                <a:spcPts val="0"/>
              </a:spcAft>
              <a:buClr>
                <a:schemeClr val="dk1"/>
              </a:buClr>
              <a:buSzPts val="1200"/>
              <a:buFont typeface="Calibri"/>
              <a:buAutoNum type="arabicPeriod"/>
            </a:pPr>
            <a:r>
              <a:rPr lang="fr-FR" sz="1200" b="1" i="1" u="none" noProof="0" dirty="0">
                <a:latin typeface="+mn-lt"/>
                <a:ea typeface="Calibri"/>
                <a:cs typeface="Calibri"/>
                <a:sym typeface="Calibri"/>
              </a:rPr>
              <a:t>Formez des groupes de 3-4 personnes, selon le ministère ou l'agence.</a:t>
            </a:r>
            <a:endParaRPr lang="fr-FR" noProof="0" dirty="0">
              <a:latin typeface="+mn-lt"/>
            </a:endParaRPr>
          </a:p>
          <a:p>
            <a:pPr marL="685800" lvl="1" indent="-228600" algn="l" rtl="0">
              <a:lnSpc>
                <a:spcPct val="115000"/>
              </a:lnSpc>
              <a:spcBef>
                <a:spcPts val="0"/>
              </a:spcBef>
              <a:spcAft>
                <a:spcPts val="0"/>
              </a:spcAft>
              <a:buClr>
                <a:schemeClr val="dk1"/>
              </a:buClr>
              <a:buSzPts val="1200"/>
              <a:buFont typeface="Calibri"/>
              <a:buAutoNum type="arabicPeriod"/>
            </a:pPr>
            <a:r>
              <a:rPr lang="fr-FR" sz="1200" b="1" i="1" u="none" noProof="0" dirty="0">
                <a:latin typeface="+mn-lt"/>
                <a:ea typeface="Calibri"/>
                <a:cs typeface="Calibri"/>
                <a:sym typeface="Calibri"/>
              </a:rPr>
              <a:t>Fournissez à chaque groupe une feuille de papier ou de tableau blanc et un marqueur.</a:t>
            </a:r>
            <a:endParaRPr lang="fr-FR" noProof="0" dirty="0">
              <a:latin typeface="+mn-lt"/>
            </a:endParaRPr>
          </a:p>
          <a:p>
            <a:pPr marL="685800" lvl="1" indent="-228600" algn="l" rtl="0">
              <a:lnSpc>
                <a:spcPct val="115000"/>
              </a:lnSpc>
              <a:spcBef>
                <a:spcPts val="0"/>
              </a:spcBef>
              <a:spcAft>
                <a:spcPts val="0"/>
              </a:spcAft>
              <a:buClr>
                <a:schemeClr val="dk1"/>
              </a:buClr>
              <a:buSzPts val="1200"/>
              <a:buFont typeface="Calibri"/>
              <a:buAutoNum type="arabicPeriod"/>
            </a:pPr>
            <a:r>
              <a:rPr lang="fr-FR" sz="1200" b="1" i="1" u="none" noProof="0" dirty="0">
                <a:latin typeface="+mn-lt"/>
                <a:ea typeface="Calibri"/>
                <a:cs typeface="Calibri"/>
                <a:sym typeface="Calibri"/>
              </a:rPr>
              <a:t>Rappelez aux participants de prendre en compte tous les niveaux du système, de garder le diagramme très simple et de mettre en évidence le flux d'informations.</a:t>
            </a:r>
            <a:endParaRPr lang="fr-FR" noProof="0" dirty="0">
              <a:latin typeface="+mn-lt"/>
            </a:endParaRPr>
          </a:p>
          <a:p>
            <a:pPr marL="685800" lvl="1" indent="-228600" algn="l" rtl="0">
              <a:lnSpc>
                <a:spcPct val="115000"/>
              </a:lnSpc>
              <a:spcBef>
                <a:spcPts val="0"/>
              </a:spcBef>
              <a:spcAft>
                <a:spcPts val="0"/>
              </a:spcAft>
              <a:buClr>
                <a:schemeClr val="dk1"/>
              </a:buClr>
              <a:buSzPts val="1200"/>
              <a:buFont typeface="Calibri"/>
              <a:buAutoNum type="arabicPeriod"/>
            </a:pPr>
            <a:r>
              <a:rPr lang="fr-FR" sz="1200" b="1" i="1" u="none" noProof="0" dirty="0">
                <a:latin typeface="+mn-lt"/>
                <a:ea typeface="Calibri"/>
                <a:cs typeface="Calibri"/>
                <a:sym typeface="Calibri"/>
              </a:rPr>
              <a:t>Laissez 10 minutes aux groupes pour créer leurs diagrammes.</a:t>
            </a:r>
            <a:endParaRPr lang="fr-FR" noProof="0" dirty="0">
              <a:latin typeface="+mn-lt"/>
            </a:endParaRPr>
          </a:p>
          <a:p>
            <a:pPr marL="685800" lvl="1" indent="-228600" algn="l" rtl="0">
              <a:lnSpc>
                <a:spcPct val="115000"/>
              </a:lnSpc>
              <a:spcBef>
                <a:spcPts val="0"/>
              </a:spcBef>
              <a:spcAft>
                <a:spcPts val="0"/>
              </a:spcAft>
              <a:buClr>
                <a:schemeClr val="dk1"/>
              </a:buClr>
              <a:buSzPts val="1200"/>
              <a:buFont typeface="Calibri"/>
              <a:buAutoNum type="arabicPeriod"/>
            </a:pPr>
            <a:r>
              <a:rPr lang="fr-FR" sz="1200" b="1" i="1" u="none" noProof="0" dirty="0">
                <a:latin typeface="+mn-lt"/>
                <a:ea typeface="Calibri"/>
                <a:cs typeface="Calibri"/>
                <a:sym typeface="Calibri"/>
              </a:rPr>
              <a:t>Des volontaires de chaque secteur ou agence présentent le diagramme de leur groupe (10 minutes).</a:t>
            </a:r>
            <a:endParaRPr lang="fr-FR" noProof="0" dirty="0">
              <a:latin typeface="+mn-lt"/>
            </a:endParaRPr>
          </a:p>
          <a:p>
            <a:pPr marL="914400" lvl="2" indent="0" algn="l" rtl="0">
              <a:lnSpc>
                <a:spcPct val="115000"/>
              </a:lnSpc>
              <a:spcBef>
                <a:spcPts val="0"/>
              </a:spcBef>
              <a:spcAft>
                <a:spcPts val="0"/>
              </a:spcAft>
              <a:buClr>
                <a:schemeClr val="dk1"/>
              </a:buClr>
              <a:buSzPts val="1200"/>
              <a:buFont typeface="Calibri"/>
              <a:buNone/>
            </a:pPr>
            <a:endParaRPr sz="1200" b="1" i="1" u="none" dirty="0">
              <a:latin typeface="Calibri"/>
              <a:ea typeface="Calibri"/>
              <a:cs typeface="Calibri"/>
              <a:sym typeface="Calibri"/>
            </a:endParaRPr>
          </a:p>
          <a:p>
            <a:pPr marL="457200" lvl="1" indent="0" algn="l" rtl="0">
              <a:lnSpc>
                <a:spcPct val="115000"/>
              </a:lnSpc>
              <a:spcBef>
                <a:spcPts val="0"/>
              </a:spcBef>
              <a:spcAft>
                <a:spcPts val="0"/>
              </a:spcAft>
              <a:buSzPts val="1400"/>
              <a:buNone/>
            </a:pPr>
            <a:endParaRPr b="1" i="1" dirty="0">
              <a:latin typeface="Calibri"/>
              <a:ea typeface="Calibri"/>
              <a:cs typeface="Calibri"/>
              <a:sym typeface="Calibri"/>
            </a:endParaRPr>
          </a:p>
        </p:txBody>
      </p:sp>
      <p:sp>
        <p:nvSpPr>
          <p:cNvPr id="428" name="Google Shape;428;p13: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p14: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3" name="Google Shape;433;p14: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15000"/>
              </a:lnSpc>
              <a:spcBef>
                <a:spcPts val="0"/>
              </a:spcBef>
              <a:spcAft>
                <a:spcPts val="0"/>
              </a:spcAft>
              <a:buSzPts val="1400"/>
              <a:buNone/>
            </a:pPr>
            <a:r>
              <a:rPr lang="fr-FR" sz="1200" b="1" i="1" noProof="0" dirty="0">
                <a:latin typeface="+mn-lt"/>
                <a:ea typeface="Calibri"/>
                <a:cs typeface="Calibri"/>
                <a:sym typeface="Calibri"/>
              </a:rPr>
              <a:t>Note de l'instructeur : </a:t>
            </a:r>
          </a:p>
          <a:p>
            <a:pPr marL="0" lvl="0" indent="0" algn="l" rtl="0">
              <a:lnSpc>
                <a:spcPct val="115000"/>
              </a:lnSpc>
              <a:spcBef>
                <a:spcPts val="0"/>
              </a:spcBef>
              <a:spcAft>
                <a:spcPts val="0"/>
              </a:spcAft>
              <a:buSzPts val="1400"/>
              <a:buNone/>
            </a:pPr>
            <a:endParaRPr lang="fr-FR" sz="1200" b="1" i="1" noProof="0" dirty="0">
              <a:latin typeface="+mn-lt"/>
              <a:ea typeface="Calibri"/>
              <a:cs typeface="Calibri"/>
              <a:sym typeface="Calibri"/>
            </a:endParaRPr>
          </a:p>
          <a:p>
            <a:pPr marL="171450" lvl="0" indent="-171450" algn="l" rtl="0">
              <a:lnSpc>
                <a:spcPct val="115000"/>
              </a:lnSpc>
              <a:spcBef>
                <a:spcPts val="0"/>
              </a:spcBef>
              <a:spcAft>
                <a:spcPts val="0"/>
              </a:spcAft>
              <a:buSzPts val="1400"/>
              <a:buFont typeface="Wingdings" panose="05000000000000000000" pitchFamily="2" charset="2"/>
              <a:buChar char="v"/>
            </a:pPr>
            <a:r>
              <a:rPr lang="fr-FR" sz="1200" i="1" noProof="0" dirty="0">
                <a:latin typeface="+mn-lt"/>
                <a:ea typeface="Calibri"/>
                <a:cs typeface="Calibri"/>
                <a:sym typeface="Calibri"/>
              </a:rPr>
              <a:t>Après que les groupes ont présenté leurs diagrammes, posez les questions suivantes en vue d'une discussion :</a:t>
            </a:r>
            <a:endParaRPr lang="fr-FR" sz="1200" b="0" noProof="0" dirty="0">
              <a:latin typeface="+mn-lt"/>
              <a:ea typeface="Calibri"/>
              <a:cs typeface="Calibri"/>
              <a:sym typeface="Calibri"/>
            </a:endParaRPr>
          </a:p>
          <a:p>
            <a:pPr marL="0" lvl="0" indent="0" algn="l" rtl="0">
              <a:lnSpc>
                <a:spcPct val="100000"/>
              </a:lnSpc>
              <a:spcBef>
                <a:spcPts val="1245"/>
              </a:spcBef>
              <a:spcAft>
                <a:spcPts val="0"/>
              </a:spcAft>
              <a:buSzPts val="1400"/>
              <a:buNone/>
            </a:pPr>
            <a:endParaRPr lang="fr-FR" sz="1200" b="1" noProof="0" dirty="0">
              <a:latin typeface="+mn-lt"/>
              <a:ea typeface="Calibri"/>
              <a:cs typeface="Calibri"/>
              <a:sym typeface="Calibri"/>
            </a:endParaRPr>
          </a:p>
          <a:p>
            <a:pPr marL="457200" lvl="1" indent="0" algn="l" rtl="0">
              <a:lnSpc>
                <a:spcPct val="115000"/>
              </a:lnSpc>
              <a:spcBef>
                <a:spcPts val="0"/>
              </a:spcBef>
              <a:spcAft>
                <a:spcPts val="0"/>
              </a:spcAft>
              <a:buSzPts val="1400"/>
              <a:buNone/>
            </a:pPr>
            <a:r>
              <a:rPr lang="fr-FR" sz="1200" b="1" i="1" u="sng" noProof="0" dirty="0">
                <a:latin typeface="+mn-lt"/>
                <a:ea typeface="Calibri"/>
                <a:cs typeface="Calibri"/>
                <a:sym typeface="Calibri"/>
              </a:rPr>
              <a:t>Partie 2</a:t>
            </a:r>
            <a:r>
              <a:rPr lang="fr-FR" sz="1200" b="1" i="1" u="none" noProof="0" dirty="0">
                <a:latin typeface="+mn-lt"/>
                <a:ea typeface="Calibri"/>
                <a:cs typeface="Calibri"/>
                <a:sym typeface="Calibri"/>
              </a:rPr>
              <a:t> </a:t>
            </a:r>
            <a:r>
              <a:rPr lang="fr-FR" b="1" i="1" noProof="0" dirty="0">
                <a:latin typeface="+mn-lt"/>
                <a:ea typeface="Calibri"/>
                <a:cs typeface="Calibri"/>
                <a:sym typeface="Calibri"/>
              </a:rPr>
              <a:t>- Discussion (20 minutes)</a:t>
            </a:r>
            <a:endParaRPr lang="fr-FR" sz="1200" b="1" i="1" u="none" noProof="0" dirty="0">
              <a:latin typeface="+mn-lt"/>
              <a:ea typeface="Calibri"/>
              <a:cs typeface="Calibri"/>
              <a:sym typeface="Calibri"/>
            </a:endParaRPr>
          </a:p>
          <a:p>
            <a:pPr marL="457200" lvl="1" indent="0" algn="l" rtl="0">
              <a:lnSpc>
                <a:spcPct val="115000"/>
              </a:lnSpc>
              <a:spcBef>
                <a:spcPts val="0"/>
              </a:spcBef>
              <a:spcAft>
                <a:spcPts val="0"/>
              </a:spcAft>
              <a:buSzPts val="1400"/>
              <a:buNone/>
            </a:pPr>
            <a:r>
              <a:rPr lang="fr-FR" sz="1200" b="1" i="1" u="none" noProof="0" dirty="0">
                <a:latin typeface="+mn-lt"/>
                <a:ea typeface="Calibri"/>
                <a:cs typeface="Calibri"/>
                <a:sym typeface="Calibri"/>
              </a:rPr>
              <a:t>Utilisez les questions suivantes pour une discussion :</a:t>
            </a:r>
            <a:endParaRPr lang="fr-FR" noProof="0" dirty="0">
              <a:latin typeface="+mn-lt"/>
            </a:endParaRPr>
          </a:p>
          <a:p>
            <a:pPr marL="628650" lvl="1" indent="-171450" algn="l" rtl="0">
              <a:lnSpc>
                <a:spcPct val="100000"/>
              </a:lnSpc>
              <a:spcBef>
                <a:spcPts val="0"/>
              </a:spcBef>
              <a:spcAft>
                <a:spcPts val="0"/>
              </a:spcAft>
              <a:buClr>
                <a:srgbClr val="000000"/>
              </a:buClr>
              <a:buSzPts val="1200"/>
              <a:buFont typeface="Courier New" panose="02070309020205020404" pitchFamily="49" charset="0"/>
              <a:buChar char="o"/>
            </a:pPr>
            <a:r>
              <a:rPr lang="fr-FR" sz="1200" b="1" i="1" noProof="0" dirty="0">
                <a:solidFill>
                  <a:srgbClr val="000000"/>
                </a:solidFill>
                <a:latin typeface="+mn-lt"/>
                <a:ea typeface="Calibri"/>
                <a:cs typeface="Calibri"/>
                <a:sym typeface="Calibri"/>
              </a:rPr>
              <a:t>Quelles sont les similitudes et les différences que vous constatez en comparant les systèmes de surveillance entre les secteurs ?</a:t>
            </a:r>
            <a:endParaRPr lang="fr-FR" noProof="0" dirty="0">
              <a:latin typeface="+mn-lt"/>
            </a:endParaRPr>
          </a:p>
          <a:p>
            <a:pPr marL="628650" lvl="1" indent="-171450" algn="l" rtl="0">
              <a:lnSpc>
                <a:spcPct val="100000"/>
              </a:lnSpc>
              <a:spcBef>
                <a:spcPts val="0"/>
              </a:spcBef>
              <a:spcAft>
                <a:spcPts val="0"/>
              </a:spcAft>
              <a:buClr>
                <a:srgbClr val="000000"/>
              </a:buClr>
              <a:buSzPts val="1200"/>
              <a:buFont typeface="Courier New" panose="02070309020205020404" pitchFamily="49" charset="0"/>
              <a:buChar char="o"/>
            </a:pPr>
            <a:r>
              <a:rPr lang="fr-FR" sz="1200" b="1" i="1" noProof="0" dirty="0">
                <a:solidFill>
                  <a:srgbClr val="000000"/>
                </a:solidFill>
                <a:latin typeface="+mn-lt"/>
                <a:ea typeface="Calibri"/>
                <a:cs typeface="Calibri"/>
                <a:sym typeface="Calibri"/>
              </a:rPr>
              <a:t>En quoi les parties prenantes à chaque niveau du système de surveillance sont-elles similaires ou différentes d'un secteur à l'autre ?</a:t>
            </a:r>
            <a:endParaRPr lang="fr-FR" noProof="0" dirty="0">
              <a:latin typeface="+mn-lt"/>
            </a:endParaRPr>
          </a:p>
          <a:p>
            <a:pPr marL="628650" lvl="1" indent="-171450" algn="l" rtl="0">
              <a:lnSpc>
                <a:spcPct val="100000"/>
              </a:lnSpc>
              <a:spcBef>
                <a:spcPts val="0"/>
              </a:spcBef>
              <a:spcAft>
                <a:spcPts val="0"/>
              </a:spcAft>
              <a:buClr>
                <a:srgbClr val="000000"/>
              </a:buClr>
              <a:buSzPts val="1200"/>
              <a:buFont typeface="Courier New" panose="02070309020205020404" pitchFamily="49" charset="0"/>
              <a:buChar char="o"/>
            </a:pPr>
            <a:r>
              <a:rPr lang="fr-FR" sz="1200" b="1" i="1" u="none" noProof="0" dirty="0">
                <a:solidFill>
                  <a:srgbClr val="000000"/>
                </a:solidFill>
                <a:latin typeface="+mn-lt"/>
                <a:ea typeface="Calibri"/>
                <a:cs typeface="Calibri"/>
                <a:sym typeface="Calibri"/>
              </a:rPr>
              <a:t>Avez-vous des </a:t>
            </a:r>
            <a:r>
              <a:rPr lang="fr-FR" sz="1200" b="1" i="1" u="none" noProof="0" dirty="0">
                <a:latin typeface="+mn-lt"/>
                <a:ea typeface="Calibri"/>
                <a:cs typeface="Calibri"/>
                <a:sym typeface="Calibri"/>
              </a:rPr>
              <a:t>idées pour améliorer vos systèmes de surveillance ?</a:t>
            </a:r>
            <a:endParaRPr lang="fr-FR" noProof="0" dirty="0">
              <a:latin typeface="+mn-lt"/>
            </a:endParaRPr>
          </a:p>
          <a:p>
            <a:pPr marL="628650" lvl="1" indent="-171450" algn="l" rtl="0">
              <a:lnSpc>
                <a:spcPct val="100000"/>
              </a:lnSpc>
              <a:spcBef>
                <a:spcPts val="0"/>
              </a:spcBef>
              <a:spcAft>
                <a:spcPts val="0"/>
              </a:spcAft>
              <a:buClr>
                <a:schemeClr val="dk1"/>
              </a:buClr>
              <a:buSzPts val="1200"/>
              <a:buFont typeface="Courier New" panose="02070309020205020404" pitchFamily="49" charset="0"/>
              <a:buChar char="o"/>
            </a:pPr>
            <a:r>
              <a:rPr lang="fr-FR" sz="1200" b="1" i="1" u="none" noProof="0" dirty="0">
                <a:latin typeface="+mn-lt"/>
                <a:ea typeface="Calibri"/>
                <a:cs typeface="Calibri"/>
                <a:sym typeface="Calibri"/>
              </a:rPr>
              <a:t>Quels pourraient être les avantages et les défis liés à la création d'un système de surveillance « Une Seule Santé » dans votre pays ?</a:t>
            </a:r>
            <a:endParaRPr lang="fr-FR" b="1" i="1" noProof="0" dirty="0">
              <a:latin typeface="+mn-lt"/>
              <a:ea typeface="Calibri"/>
              <a:cs typeface="Calibri"/>
              <a:sym typeface="Calibri"/>
            </a:endParaRPr>
          </a:p>
          <a:p>
            <a:pPr marL="914400" lvl="2" indent="0" algn="l" rtl="0">
              <a:lnSpc>
                <a:spcPct val="115000"/>
              </a:lnSpc>
              <a:spcBef>
                <a:spcPts val="0"/>
              </a:spcBef>
              <a:spcAft>
                <a:spcPts val="0"/>
              </a:spcAft>
              <a:buClr>
                <a:schemeClr val="dk1"/>
              </a:buClr>
              <a:buSzPts val="1200"/>
              <a:buFont typeface="Arial"/>
              <a:buNone/>
            </a:pPr>
            <a:r>
              <a:rPr lang="fr-FR" b="1" i="1" noProof="0" dirty="0">
                <a:latin typeface="+mn-lt"/>
                <a:ea typeface="Calibri"/>
                <a:cs typeface="Calibri"/>
                <a:sym typeface="Calibri"/>
              </a:rPr>
              <a:t>Exemples d'avantages :</a:t>
            </a:r>
          </a:p>
          <a:p>
            <a:pPr marL="1085850" lvl="2" indent="-171450" algn="l" rtl="0">
              <a:lnSpc>
                <a:spcPct val="115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Facilite le partage des données entre les secteurs</a:t>
            </a:r>
            <a:endParaRPr lang="fr-FR" noProof="0" dirty="0">
              <a:latin typeface="+mn-lt"/>
            </a:endParaRPr>
          </a:p>
          <a:p>
            <a:pPr marL="1085850" lvl="2" indent="-171450" algn="l" rtl="0">
              <a:lnSpc>
                <a:spcPct val="115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Promouvoir le partage des ressources de surveillance</a:t>
            </a:r>
            <a:endParaRPr lang="fr-FR" noProof="0" dirty="0">
              <a:latin typeface="+mn-lt"/>
            </a:endParaRPr>
          </a:p>
          <a:p>
            <a:pPr marL="1085850" lvl="2" indent="-171450" algn="l" rtl="0">
              <a:lnSpc>
                <a:spcPct val="115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Encourage les communications fréquentes entre les personnes de différents secteurs sur les maladies zoonotiques ou d'autres événements ayant un impact sur les secteurs.</a:t>
            </a:r>
            <a:endParaRPr lang="fr-FR" noProof="0" dirty="0">
              <a:latin typeface="+mn-lt"/>
            </a:endParaRPr>
          </a:p>
          <a:p>
            <a:pPr marL="1085850" lvl="2" indent="-171450" algn="l" rtl="0">
              <a:lnSpc>
                <a:spcPct val="115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Facilite une réponse plus rapide à une menace sanitaire</a:t>
            </a:r>
            <a:endParaRPr lang="fr-FR" noProof="0" dirty="0">
              <a:latin typeface="+mn-lt"/>
            </a:endParaRPr>
          </a:p>
          <a:p>
            <a:pPr marL="914400" lvl="2" indent="0" algn="l" rtl="0">
              <a:lnSpc>
                <a:spcPct val="115000"/>
              </a:lnSpc>
              <a:spcBef>
                <a:spcPts val="0"/>
              </a:spcBef>
              <a:spcAft>
                <a:spcPts val="0"/>
              </a:spcAft>
              <a:buClr>
                <a:schemeClr val="dk1"/>
              </a:buClr>
              <a:buSzPts val="1200"/>
              <a:buFont typeface="Arial"/>
              <a:buNone/>
            </a:pPr>
            <a:r>
              <a:rPr lang="fr-FR" b="1" i="1" noProof="0" dirty="0">
                <a:latin typeface="+mn-lt"/>
                <a:ea typeface="Calibri"/>
                <a:cs typeface="Calibri"/>
                <a:sym typeface="Calibri"/>
              </a:rPr>
              <a:t>Exemples de défis :</a:t>
            </a: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Les systèmes ne se parlent pas entre eux - manque d'interopérabilité</a:t>
            </a:r>
            <a:endParaRPr lang="fr-FR" noProof="0" dirty="0">
              <a:latin typeface="+mn-lt"/>
            </a:endParaRP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Formats de données restrictifs ou incompatibles</a:t>
            </a:r>
            <a:endParaRPr lang="fr-FR" noProof="0" dirty="0">
              <a:latin typeface="+mn-lt"/>
            </a:endParaRP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Perte de données</a:t>
            </a:r>
            <a:endParaRPr lang="fr-FR" noProof="0" dirty="0">
              <a:latin typeface="+mn-lt"/>
            </a:endParaRP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Manque de normalisation</a:t>
            </a:r>
            <a:endParaRPr lang="fr-FR" noProof="0" dirty="0">
              <a:latin typeface="+mn-lt"/>
            </a:endParaRP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Questions relatives à la gouvernance des données</a:t>
            </a:r>
            <a:endParaRPr lang="fr-FR" noProof="0" dirty="0">
              <a:latin typeface="+mn-lt"/>
            </a:endParaRP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Absence de politique et de normes concernant le partage des données</a:t>
            </a:r>
            <a:endParaRPr lang="fr-FR" noProof="0" dirty="0">
              <a:latin typeface="+mn-lt"/>
            </a:endParaRP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Confidentialité et sécurité</a:t>
            </a:r>
            <a:endParaRPr lang="fr-FR" noProof="0" dirty="0">
              <a:latin typeface="+mn-lt"/>
            </a:endParaRP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Gestion des données provenant d'autres sources</a:t>
            </a:r>
            <a:endParaRPr lang="fr-FR" noProof="0" dirty="0">
              <a:latin typeface="+mn-lt"/>
            </a:endParaRPr>
          </a:p>
          <a:p>
            <a:pPr marL="1085850" lvl="2" indent="-171450" algn="l" rtl="0">
              <a:lnSpc>
                <a:spcPct val="100000"/>
              </a:lnSpc>
              <a:spcBef>
                <a:spcPts val="0"/>
              </a:spcBef>
              <a:spcAft>
                <a:spcPts val="0"/>
              </a:spcAft>
              <a:buClr>
                <a:schemeClr val="dk1"/>
              </a:buClr>
              <a:buSzPts val="1200"/>
              <a:buFont typeface="Courier New" panose="02070309020205020404" pitchFamily="49" charset="0"/>
              <a:buChar char="o"/>
            </a:pPr>
            <a:r>
              <a:rPr lang="fr-FR" b="1" i="1" noProof="0" dirty="0">
                <a:latin typeface="+mn-lt"/>
                <a:ea typeface="Calibri"/>
                <a:cs typeface="Calibri"/>
                <a:sym typeface="Calibri"/>
              </a:rPr>
              <a:t>Manque de personnel formé à l'analyse des données</a:t>
            </a:r>
            <a:endParaRPr lang="fr-FR" noProof="0" dirty="0">
              <a:latin typeface="+mn-lt"/>
            </a:endParaRPr>
          </a:p>
        </p:txBody>
      </p:sp>
      <p:sp>
        <p:nvSpPr>
          <p:cNvPr id="434" name="Google Shape;434;p14: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0" name="Google Shape;440;p15: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r>
              <a:rPr lang="fr-FR" sz="1200" b="1" noProof="0">
                <a:latin typeface="+mn-lt"/>
                <a:ea typeface="Calibri"/>
                <a:cs typeface="Calibri"/>
                <a:sym typeface="Calibri"/>
              </a:rPr>
              <a:t>Notes de l'instructeur :</a:t>
            </a:r>
            <a:endParaRPr lang="fr-FR" noProof="0">
              <a:latin typeface="+mn-lt"/>
            </a:endParaRPr>
          </a:p>
          <a:p>
            <a:pPr marL="0" lvl="0" indent="0" algn="l" rtl="0">
              <a:lnSpc>
                <a:spcPct val="100000"/>
              </a:lnSpc>
              <a:spcBef>
                <a:spcPts val="1867"/>
              </a:spcBef>
              <a:spcAft>
                <a:spcPts val="0"/>
              </a:spcAft>
              <a:buSzPts val="1400"/>
              <a:buNone/>
            </a:pPr>
            <a:endParaRPr lang="fr-FR" sz="1200" b="1" noProof="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Noto Sans Symbols"/>
              <a:buChar char="❖"/>
            </a:pPr>
            <a:r>
              <a:rPr lang="fr-FR" sz="1200" b="1" i="1" noProof="0">
                <a:latin typeface="+mn-lt"/>
                <a:ea typeface="Calibri"/>
                <a:cs typeface="Calibri"/>
                <a:sym typeface="Calibri"/>
              </a:rPr>
              <a:t>Cette diapositive montre également comment les données de surveillance peuvent circuler à la fois à travers un système de surveillance vétérinaire et à travers les secteurs.  Les données de surveillance peuvent également circuler entre les secteurs de la santé humaine, animale et environnementale.  Bien que les objectifs de surveillance des systèmes de santé humaine, animale et environnementale puissent être différents, le partage d'informations entre les secteurs peut renforcer la réponse globale en matière de santé publique. Par exemple, si des cas de rage ont été identifiés chez des chiens au sein d'une communauté locale, la réponse de la santé publique humaine pourrait être renforcée si elle était informée de ces cas. Notez que toutes ces flèches pointent dans les deux sens !</a:t>
            </a:r>
            <a:endParaRPr lang="fr-FR" noProof="0">
              <a:latin typeface="+mn-lt"/>
            </a:endParaRPr>
          </a:p>
          <a:p>
            <a:pPr marL="171450" lvl="0" indent="-95250" algn="l" rtl="0">
              <a:lnSpc>
                <a:spcPct val="115000"/>
              </a:lnSpc>
              <a:spcBef>
                <a:spcPts val="0"/>
              </a:spcBef>
              <a:spcAft>
                <a:spcPts val="0"/>
              </a:spcAft>
              <a:buClr>
                <a:schemeClr val="dk1"/>
              </a:buClr>
              <a:buSzPts val="1200"/>
              <a:buFont typeface="Arial"/>
              <a:buNone/>
            </a:pPr>
            <a:endParaRPr sz="1200" b="0" i="0">
              <a:latin typeface="Calibri"/>
              <a:ea typeface="Calibri"/>
              <a:cs typeface="Calibri"/>
              <a:sym typeface="Calibri"/>
            </a:endParaRPr>
          </a:p>
        </p:txBody>
      </p:sp>
      <p:sp>
        <p:nvSpPr>
          <p:cNvPr id="441" name="Google Shape;441;p15: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fr-FR" sz="1200" b="0" i="0" u="none" strike="noStrike" cap="none">
                <a:solidFill>
                  <a:srgbClr val="000000"/>
                </a:solidFill>
                <a:latin typeface="Calibri"/>
                <a:ea typeface="Calibri"/>
                <a:cs typeface="Calibri"/>
                <a:sym typeface="Calibri"/>
              </a:rPr>
              <a:t>15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16: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1" name="Google Shape;481;p16: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r>
              <a:rPr lang="fr-FR" sz="1200" b="1" i="0" u="none" strike="noStrike" noProof="0" dirty="0">
                <a:solidFill>
                  <a:srgbClr val="000000"/>
                </a:solidFill>
                <a:latin typeface="+mn-lt"/>
                <a:ea typeface="Calibri"/>
                <a:cs typeface="Calibri"/>
                <a:sym typeface="Calibri"/>
              </a:rPr>
              <a:t>Notes de l'instructeur</a:t>
            </a:r>
            <a:r>
              <a:rPr lang="fr-FR" sz="1200" b="0" i="0" noProof="0" dirty="0">
                <a:solidFill>
                  <a:srgbClr val="444444"/>
                </a:solidFill>
                <a:latin typeface="+mn-lt"/>
                <a:ea typeface="Calibri"/>
                <a:cs typeface="Calibri"/>
                <a:sym typeface="Calibri"/>
              </a:rPr>
              <a:t>.</a:t>
            </a:r>
            <a:endParaRPr lang="fr-FR" noProof="0" dirty="0">
              <a:latin typeface="+mn-lt"/>
            </a:endParaRPr>
          </a:p>
          <a:p>
            <a:pPr marL="0" lvl="0" indent="0" algn="l" rtl="0">
              <a:lnSpc>
                <a:spcPct val="100000"/>
              </a:lnSpc>
              <a:spcBef>
                <a:spcPts val="0"/>
              </a:spcBef>
              <a:spcAft>
                <a:spcPts val="0"/>
              </a:spcAft>
              <a:buSzPts val="1400"/>
              <a:buNone/>
            </a:pPr>
            <a:endParaRPr lang="fr-FR" sz="1200" b="0" i="0" noProof="0" dirty="0">
              <a:solidFill>
                <a:srgbClr val="444444"/>
              </a:solidFill>
              <a:latin typeface="+mn-lt"/>
              <a:ea typeface="Calibri"/>
              <a:cs typeface="Calibri"/>
              <a:sym typeface="Calibri"/>
            </a:endParaRPr>
          </a:p>
          <a:p>
            <a:pPr marL="171450" lvl="0" indent="-171450" algn="l" rtl="0">
              <a:lnSpc>
                <a:spcPct val="100000"/>
              </a:lnSpc>
              <a:spcBef>
                <a:spcPts val="0"/>
              </a:spcBef>
              <a:spcAft>
                <a:spcPts val="0"/>
              </a:spcAft>
              <a:buClr>
                <a:srgbClr val="000000"/>
              </a:buClr>
              <a:buSzPts val="1200"/>
              <a:buFont typeface="Arial"/>
              <a:buChar char="•"/>
            </a:pPr>
            <a:r>
              <a:rPr lang="fr-FR" sz="1200" b="1" i="0" u="sng" strike="noStrike" noProof="0" dirty="0">
                <a:solidFill>
                  <a:srgbClr val="000000"/>
                </a:solidFill>
                <a:latin typeface="+mn-lt"/>
                <a:ea typeface="Calibri"/>
                <a:cs typeface="Calibri"/>
                <a:sym typeface="Calibri"/>
              </a:rPr>
              <a:t>Demandez</a:t>
            </a:r>
            <a:r>
              <a:rPr lang="fr-FR" sz="1200" b="0" i="0" u="none" strike="noStrike" noProof="0" dirty="0">
                <a:solidFill>
                  <a:srgbClr val="000000"/>
                </a:solidFill>
                <a:latin typeface="+mn-lt"/>
                <a:ea typeface="Calibri"/>
                <a:cs typeface="Calibri"/>
                <a:sym typeface="Calibri"/>
              </a:rPr>
              <a:t> aux participants de prendre un moment pour lire la diapositive récapitulative</a:t>
            </a:r>
            <a:r>
              <a:rPr lang="fr-FR" sz="1200" b="0" i="0" noProof="0" dirty="0">
                <a:solidFill>
                  <a:srgbClr val="444444"/>
                </a:solidFill>
                <a:latin typeface="+mn-lt"/>
                <a:ea typeface="Calibri"/>
                <a:cs typeface="Calibri"/>
                <a:sym typeface="Calibri"/>
              </a:rPr>
              <a:t>.</a:t>
            </a:r>
            <a:endParaRPr lang="fr-FR" noProof="0" dirty="0">
              <a:latin typeface="+mn-lt"/>
            </a:endParaRPr>
          </a:p>
          <a:p>
            <a:pPr marL="0" lvl="0" indent="0" algn="l" rtl="0">
              <a:lnSpc>
                <a:spcPct val="100000"/>
              </a:lnSpc>
              <a:spcBef>
                <a:spcPts val="0"/>
              </a:spcBef>
              <a:spcAft>
                <a:spcPts val="0"/>
              </a:spcAft>
              <a:buSzPts val="1400"/>
              <a:buNone/>
            </a:pPr>
            <a:endParaRPr lang="fr-FR" sz="1200" b="0" i="0" u="none" strike="noStrike" noProof="0" dirty="0">
              <a:solidFill>
                <a:srgbClr val="000000"/>
              </a:solidFill>
              <a:latin typeface="+mn-lt"/>
              <a:ea typeface="Calibri"/>
              <a:cs typeface="Calibri"/>
              <a:sym typeface="Calibri"/>
            </a:endParaRPr>
          </a:p>
          <a:p>
            <a:pPr marL="171450" lvl="0" indent="-171450" algn="l" rtl="0">
              <a:lnSpc>
                <a:spcPct val="100000"/>
              </a:lnSpc>
              <a:spcBef>
                <a:spcPts val="0"/>
              </a:spcBef>
              <a:spcAft>
                <a:spcPts val="0"/>
              </a:spcAft>
              <a:buClr>
                <a:srgbClr val="000000"/>
              </a:buClr>
              <a:buSzPts val="1200"/>
              <a:buFont typeface="Arial"/>
              <a:buChar char="•"/>
            </a:pPr>
            <a:r>
              <a:rPr lang="fr-FR" sz="1200" b="1" i="0" u="sng" strike="noStrike" noProof="0" dirty="0">
                <a:solidFill>
                  <a:srgbClr val="000000"/>
                </a:solidFill>
                <a:latin typeface="+mn-lt"/>
                <a:ea typeface="Calibri"/>
                <a:cs typeface="Calibri"/>
                <a:sym typeface="Calibri"/>
              </a:rPr>
              <a:t>Demandez</a:t>
            </a:r>
            <a:r>
              <a:rPr lang="fr-FR" sz="1200" b="0" i="0" u="none" strike="noStrike" noProof="0" dirty="0">
                <a:solidFill>
                  <a:srgbClr val="000000"/>
                </a:solidFill>
                <a:latin typeface="+mn-lt"/>
                <a:ea typeface="Calibri"/>
                <a:cs typeface="Calibri"/>
                <a:sym typeface="Calibri"/>
              </a:rPr>
              <a:t> aux participants s'ils ont des questions, des réflexions ou des commentaires avant de poursuivre.</a:t>
            </a:r>
            <a:endParaRPr lang="fr-FR" noProof="0" dirty="0">
              <a:latin typeface="+mn-lt"/>
            </a:endParaRPr>
          </a:p>
          <a:p>
            <a:pPr marL="171450" lvl="0" indent="-95250" algn="l" rtl="0">
              <a:lnSpc>
                <a:spcPct val="100000"/>
              </a:lnSpc>
              <a:spcBef>
                <a:spcPts val="0"/>
              </a:spcBef>
              <a:spcAft>
                <a:spcPts val="0"/>
              </a:spcAft>
              <a:buClr>
                <a:schemeClr val="dk1"/>
              </a:buClr>
              <a:buSzPts val="1200"/>
              <a:buFont typeface="Arial"/>
              <a:buNone/>
            </a:pPr>
            <a:endParaRPr lang="fr-FR" sz="1200" b="0" i="0" u="none" strike="noStrike" noProof="0" dirty="0">
              <a:solidFill>
                <a:srgbClr val="000000"/>
              </a:solidFill>
              <a:latin typeface="+mn-lt"/>
              <a:ea typeface="Calibri"/>
              <a:cs typeface="Calibri"/>
              <a:sym typeface="Calibri"/>
            </a:endParaRPr>
          </a:p>
          <a:p>
            <a:pPr marL="171450" lvl="0" indent="-171450" algn="l" rtl="0">
              <a:lnSpc>
                <a:spcPct val="100000"/>
              </a:lnSpc>
              <a:spcBef>
                <a:spcPts val="0"/>
              </a:spcBef>
              <a:spcAft>
                <a:spcPts val="0"/>
              </a:spcAft>
              <a:buClr>
                <a:srgbClr val="000000"/>
              </a:buClr>
              <a:buSzPts val="1200"/>
              <a:buFont typeface="Arial"/>
              <a:buChar char="•"/>
            </a:pPr>
            <a:r>
              <a:rPr lang="fr-FR" sz="1200" b="1" i="0" u="sng" strike="noStrike" noProof="0" dirty="0">
                <a:solidFill>
                  <a:srgbClr val="000000"/>
                </a:solidFill>
                <a:latin typeface="+mn-lt"/>
                <a:ea typeface="Calibri"/>
                <a:cs typeface="Calibri"/>
                <a:sym typeface="Calibri"/>
              </a:rPr>
              <a:t>Prenez en compte</a:t>
            </a:r>
            <a:r>
              <a:rPr lang="fr-FR" sz="1200" b="0" i="0" u="none" strike="noStrike" noProof="0" dirty="0">
                <a:solidFill>
                  <a:srgbClr val="000000"/>
                </a:solidFill>
                <a:latin typeface="+mn-lt"/>
                <a:ea typeface="Calibri"/>
                <a:cs typeface="Calibri"/>
                <a:sym typeface="Calibri"/>
              </a:rPr>
              <a:t> le retour d'information des participants si nécessaire.</a:t>
            </a:r>
            <a:endParaRPr lang="fr-FR" sz="1200" b="0" i="0" noProof="0" dirty="0">
              <a:solidFill>
                <a:srgbClr val="444444"/>
              </a:solidFill>
              <a:latin typeface="+mn-lt"/>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482" name="Google Shape;482;p16: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1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8" name="Google Shape;488;p17: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marR="0" lvl="0" indent="0" algn="l" rtl="0">
              <a:lnSpc>
                <a:spcPct val="115000"/>
              </a:lnSpc>
              <a:spcBef>
                <a:spcPts val="0"/>
              </a:spcBef>
              <a:spcAft>
                <a:spcPts val="0"/>
              </a:spcAft>
              <a:buClr>
                <a:schemeClr val="dk1"/>
              </a:buClr>
              <a:buSzPts val="1200"/>
              <a:buFont typeface="Arial"/>
              <a:buNone/>
            </a:pPr>
            <a:r>
              <a:rPr lang="fr-FR" sz="1200" b="1" noProof="0" dirty="0">
                <a:latin typeface="+mn-lt"/>
                <a:ea typeface="Arial"/>
                <a:cs typeface="Arial"/>
                <a:sym typeface="Arial"/>
              </a:rPr>
              <a:t>Notes de l'instructeur :</a:t>
            </a:r>
            <a:endParaRPr lang="fr-FR" noProof="0" dirty="0">
              <a:latin typeface="+mn-lt"/>
            </a:endParaRPr>
          </a:p>
          <a:p>
            <a:pPr marL="0" marR="0" lvl="0" indent="0" algn="l" rtl="0">
              <a:lnSpc>
                <a:spcPct val="115000"/>
              </a:lnSpc>
              <a:spcBef>
                <a:spcPts val="1200"/>
              </a:spcBef>
              <a:spcAft>
                <a:spcPts val="0"/>
              </a:spcAft>
              <a:buSzPts val="1400"/>
              <a:buNone/>
            </a:pPr>
            <a:endParaRPr lang="fr-FR" sz="1200" noProof="0" dirty="0">
              <a:latin typeface="+mn-lt"/>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dirty="0">
                <a:latin typeface="+mn-lt"/>
                <a:ea typeface="Arial"/>
                <a:cs typeface="Arial"/>
                <a:sym typeface="Arial"/>
              </a:rPr>
              <a:t>Demandez</a:t>
            </a:r>
            <a:r>
              <a:rPr lang="fr-FR" sz="1200" b="1" i="0" u="none" noProof="0" dirty="0">
                <a:latin typeface="+mn-lt"/>
                <a:ea typeface="Arial"/>
                <a:cs typeface="Arial"/>
                <a:sym typeface="Arial"/>
              </a:rPr>
              <a:t> </a:t>
            </a:r>
            <a:r>
              <a:rPr lang="fr-FR" sz="1200" b="0" i="0" noProof="0" dirty="0">
                <a:latin typeface="+mn-lt"/>
                <a:ea typeface="Arial"/>
                <a:cs typeface="Arial"/>
                <a:sym typeface="Arial"/>
              </a:rPr>
              <a:t>à un volontaire de lire les objectifs à haute voix.</a:t>
            </a:r>
            <a:endParaRPr lang="fr-FR" b="0" i="0" noProof="0" dirty="0">
              <a:latin typeface="+mn-lt"/>
            </a:endParaRPr>
          </a:p>
          <a:p>
            <a:pPr marL="0" marR="0" lvl="0" indent="0" algn="l" rtl="0">
              <a:lnSpc>
                <a:spcPct val="100000"/>
              </a:lnSpc>
              <a:spcBef>
                <a:spcPts val="360"/>
              </a:spcBef>
              <a:spcAft>
                <a:spcPts val="0"/>
              </a:spcAft>
              <a:buClr>
                <a:schemeClr val="dk1"/>
              </a:buClr>
              <a:buSzPts val="1200"/>
              <a:buFont typeface="Calibri"/>
              <a:buNone/>
            </a:pPr>
            <a:endParaRPr lang="fr-FR" sz="1200" b="1" i="0" noProof="0" dirty="0">
              <a:latin typeface="+mn-lt"/>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0" u="sng" noProof="0" dirty="0">
                <a:latin typeface="+mn-lt"/>
                <a:ea typeface="Arial"/>
                <a:cs typeface="Arial"/>
                <a:sym typeface="Arial"/>
              </a:rPr>
              <a:t>Demandez</a:t>
            </a:r>
            <a:r>
              <a:rPr lang="fr-FR" sz="1200" b="1" i="0" u="none" noProof="0" dirty="0">
                <a:latin typeface="+mn-lt"/>
                <a:ea typeface="Arial"/>
                <a:cs typeface="Arial"/>
                <a:sym typeface="Arial"/>
              </a:rPr>
              <a:t> </a:t>
            </a:r>
            <a:r>
              <a:rPr lang="fr-FR" sz="1200" b="0" i="0" u="none" noProof="0" dirty="0">
                <a:latin typeface="+mn-lt"/>
                <a:ea typeface="Arial"/>
                <a:cs typeface="Arial"/>
                <a:sym typeface="Arial"/>
              </a:rPr>
              <a:t>si ces objectifs ont été traités de manière adéquate.</a:t>
            </a:r>
            <a:br>
              <a:rPr lang="fr-FR" sz="1200" b="0" i="0" u="none" noProof="0" dirty="0">
                <a:latin typeface="+mn-lt"/>
                <a:ea typeface="Arial"/>
                <a:cs typeface="Arial"/>
                <a:sym typeface="Arial"/>
              </a:rPr>
            </a:br>
            <a:endParaRPr lang="fr-FR" sz="1200" b="0" i="0" u="none" noProof="0" dirty="0">
              <a:latin typeface="+mn-lt"/>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0" u="sng" noProof="0" dirty="0">
                <a:latin typeface="+mn-lt"/>
                <a:ea typeface="Arial"/>
                <a:cs typeface="Arial"/>
                <a:sym typeface="Arial"/>
              </a:rPr>
              <a:t>Demandez</a:t>
            </a:r>
            <a:r>
              <a:rPr lang="fr-FR" sz="1200" b="0" i="0" u="none" noProof="0" dirty="0">
                <a:latin typeface="+mn-lt"/>
                <a:ea typeface="Arial"/>
                <a:cs typeface="Arial"/>
                <a:sym typeface="Arial"/>
              </a:rPr>
              <a:t> si des éclaircissements sont nécessaires.  </a:t>
            </a:r>
            <a:endParaRPr lang="fr-FR" noProof="0" dirty="0">
              <a:latin typeface="+mn-lt"/>
            </a:endParaRPr>
          </a:p>
          <a:p>
            <a:pPr marL="171450" marR="0" lvl="0" indent="-95250" algn="l" rtl="0">
              <a:lnSpc>
                <a:spcPct val="100000"/>
              </a:lnSpc>
              <a:spcBef>
                <a:spcPts val="360"/>
              </a:spcBef>
              <a:spcAft>
                <a:spcPts val="0"/>
              </a:spcAft>
              <a:buClr>
                <a:schemeClr val="dk1"/>
              </a:buClr>
              <a:buSzPts val="1200"/>
              <a:buFont typeface="Noto Sans Symbols"/>
              <a:buNone/>
            </a:pPr>
            <a:endParaRPr lang="fr-FR" sz="1200" b="0" i="0" u="none" noProof="0" dirty="0">
              <a:latin typeface="+mn-lt"/>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0" u="sng" noProof="0" dirty="0">
                <a:latin typeface="+mn-lt"/>
                <a:ea typeface="Arial"/>
                <a:cs typeface="Arial"/>
                <a:sym typeface="Arial"/>
              </a:rPr>
              <a:t>Répondez</a:t>
            </a:r>
            <a:r>
              <a:rPr lang="fr-FR" sz="1200" b="0" i="0" u="none" noProof="0" dirty="0">
                <a:latin typeface="+mn-lt"/>
                <a:ea typeface="Arial"/>
                <a:cs typeface="Arial"/>
                <a:sym typeface="Arial"/>
              </a:rPr>
              <a:t> aux questions et clarifiez, si nécessaire.</a:t>
            </a:r>
            <a:endParaRPr lang="fr-FR" sz="1200" b="1" i="1" u="sng" noProof="0" dirty="0">
              <a:latin typeface="+mn-lt"/>
              <a:ea typeface="Arial"/>
              <a:cs typeface="Arial"/>
              <a:sym typeface="Arial"/>
            </a:endParaRPr>
          </a:p>
          <a:p>
            <a:pPr marL="171450" lvl="0" indent="-95250" algn="l" rtl="0">
              <a:lnSpc>
                <a:spcPct val="115000"/>
              </a:lnSpc>
              <a:spcBef>
                <a:spcPts val="0"/>
              </a:spcBef>
              <a:spcAft>
                <a:spcPts val="0"/>
              </a:spcAft>
              <a:buClr>
                <a:schemeClr val="dk1"/>
              </a:buClr>
              <a:buSzPts val="1200"/>
              <a:buFont typeface="Arial"/>
              <a:buNone/>
            </a:pPr>
            <a:endParaRPr sz="1200" dirty="0">
              <a:latin typeface="Calibri"/>
              <a:ea typeface="Calibri"/>
              <a:cs typeface="Calibri"/>
              <a:sym typeface="Calibri"/>
            </a:endParaRPr>
          </a:p>
        </p:txBody>
      </p:sp>
      <p:sp>
        <p:nvSpPr>
          <p:cNvPr id="489" name="Google Shape;489;p17: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2: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p2: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Clr>
                <a:schemeClr val="dk1"/>
              </a:buClr>
              <a:buSzPts val="1200"/>
              <a:buFont typeface="Calibri"/>
              <a:buNone/>
            </a:pPr>
            <a:r>
              <a:rPr lang="fr-FR" sz="1200" b="1" noProof="0" dirty="0">
                <a:latin typeface="+mn-lt"/>
                <a:ea typeface="Calibri"/>
                <a:cs typeface="Calibri"/>
                <a:sym typeface="Calibri"/>
              </a:rPr>
              <a:t>Notes de l'instructeur : </a:t>
            </a:r>
            <a:endParaRPr lang="fr-FR" noProof="0" dirty="0">
              <a:latin typeface="+mn-lt"/>
            </a:endParaRPr>
          </a:p>
          <a:p>
            <a:pPr marL="0" lvl="0" indent="0" algn="l" rtl="0">
              <a:lnSpc>
                <a:spcPct val="100000"/>
              </a:lnSpc>
              <a:spcBef>
                <a:spcPts val="0"/>
              </a:spcBef>
              <a:spcAft>
                <a:spcPts val="0"/>
              </a:spcAft>
              <a:buClr>
                <a:schemeClr val="dk1"/>
              </a:buClr>
              <a:buSzPts val="1200"/>
              <a:buFont typeface="Calibri"/>
              <a:buNone/>
            </a:pPr>
            <a:endParaRPr lang="fr-FR" sz="1200" b="1" noProof="0" dirty="0">
              <a:latin typeface="+mn-lt"/>
              <a:ea typeface="Calibri"/>
              <a:cs typeface="Calibri"/>
              <a:sym typeface="Calibri"/>
            </a:endParaRPr>
          </a:p>
          <a:p>
            <a:pPr marL="171450" marR="0" lvl="0" indent="-171450" algn="l" rtl="0">
              <a:lnSpc>
                <a:spcPct val="100000"/>
              </a:lnSpc>
              <a:spcBef>
                <a:spcPts val="1245"/>
              </a:spcBef>
              <a:spcAft>
                <a:spcPts val="0"/>
              </a:spcAft>
              <a:buClr>
                <a:schemeClr val="dk1"/>
              </a:buClr>
              <a:buSzPts val="1200"/>
              <a:buFont typeface="Noto Sans Symbols"/>
              <a:buChar char="❖"/>
            </a:pPr>
            <a:r>
              <a:rPr lang="fr-FR" b="1" i="1" noProof="0" dirty="0">
                <a:latin typeface="+mn-lt"/>
                <a:ea typeface="Calibri"/>
                <a:cs typeface="Calibri"/>
                <a:sym typeface="Calibri"/>
              </a:rPr>
              <a:t>Ces icônes servent de signaux.  Chaque icône est destinée à aider à naviguer dans le contenu et à savoir ce qui nous attend.</a:t>
            </a:r>
            <a:endParaRPr lang="fr-FR" noProof="0" dirty="0">
              <a:latin typeface="+mn-lt"/>
            </a:endParaRPr>
          </a:p>
          <a:p>
            <a:pPr marL="0" lvl="0" indent="0" algn="l" rtl="0">
              <a:lnSpc>
                <a:spcPct val="100000"/>
              </a:lnSpc>
              <a:spcBef>
                <a:spcPts val="1867"/>
              </a:spcBef>
              <a:spcAft>
                <a:spcPts val="0"/>
              </a:spcAft>
              <a:buClr>
                <a:schemeClr val="dk1"/>
              </a:buClr>
              <a:buSzPts val="1200"/>
              <a:buFont typeface="Noto Sans Symbols"/>
              <a:buNone/>
            </a:pPr>
            <a:endParaRPr lang="fr-FR" sz="1200" b="1" noProof="0" dirty="0">
              <a:solidFill>
                <a:schemeClr val="dk1"/>
              </a:solidFill>
              <a:latin typeface="+mn-lt"/>
              <a:ea typeface="Calibri"/>
              <a:cs typeface="Calibri"/>
              <a:sym typeface="Calibri"/>
            </a:endParaRPr>
          </a:p>
          <a:p>
            <a:pPr marL="171450" lvl="0" indent="-171450" algn="l" rtl="0">
              <a:lnSpc>
                <a:spcPct val="100000"/>
              </a:lnSpc>
              <a:spcBef>
                <a:spcPts val="1867"/>
              </a:spcBef>
              <a:spcAft>
                <a:spcPts val="0"/>
              </a:spcAft>
              <a:buClr>
                <a:schemeClr val="dk1"/>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a:t>
            </a:r>
            <a:r>
              <a:rPr lang="fr-FR" sz="1200" b="1" i="1" u="none" noProof="0" dirty="0">
                <a:latin typeface="+mn-lt"/>
                <a:ea typeface="Calibri"/>
                <a:cs typeface="Calibri"/>
                <a:sym typeface="Calibri"/>
              </a:rPr>
              <a:t> </a:t>
            </a:r>
            <a:r>
              <a:rPr lang="fr-FR" sz="1200" b="0" i="0" noProof="0" dirty="0">
                <a:latin typeface="+mn-lt"/>
                <a:ea typeface="Calibri"/>
                <a:cs typeface="Calibri"/>
                <a:sym typeface="Calibri"/>
              </a:rPr>
              <a:t>Il s'agit d'un rappel rapide des icônes utilisées dans les présentations de FETP-Première ligne. </a:t>
            </a:r>
            <a:endParaRPr lang="fr-FR" noProof="0" dirty="0">
              <a:latin typeface="+mn-lt"/>
            </a:endParaRPr>
          </a:p>
          <a:p>
            <a:pPr marL="0" lvl="0" indent="0" algn="l" rtl="0">
              <a:lnSpc>
                <a:spcPct val="100000"/>
              </a:lnSpc>
              <a:spcBef>
                <a:spcPts val="622"/>
              </a:spcBef>
              <a:spcAft>
                <a:spcPts val="0"/>
              </a:spcAft>
              <a:buSzPts val="1400"/>
              <a:buNone/>
            </a:pPr>
            <a:endParaRPr dirty="0"/>
          </a:p>
        </p:txBody>
      </p:sp>
      <p:sp>
        <p:nvSpPr>
          <p:cNvPr id="290" name="Google Shape;290;p2: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3: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3: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15000"/>
              </a:lnSpc>
              <a:spcBef>
                <a:spcPts val="0"/>
              </a:spcBef>
              <a:spcAft>
                <a:spcPts val="0"/>
              </a:spcAft>
              <a:buSzPts val="1400"/>
              <a:buNone/>
            </a:pPr>
            <a:r>
              <a:rPr lang="fr-FR" sz="1200" b="1" i="0" noProof="0" dirty="0">
                <a:latin typeface="+mn-lt"/>
                <a:ea typeface="Calibri"/>
                <a:cs typeface="Calibri"/>
                <a:sym typeface="Calibri"/>
              </a:rPr>
              <a:t>Notes de l'instructeur </a:t>
            </a:r>
            <a:r>
              <a:rPr lang="fr-FR" sz="1200" i="0" noProof="0" dirty="0">
                <a:latin typeface="+mn-lt"/>
                <a:ea typeface="Calibri"/>
                <a:cs typeface="Calibri"/>
                <a:sym typeface="Calibri"/>
              </a:rPr>
              <a:t>: </a:t>
            </a:r>
            <a:endParaRPr lang="fr-FR" noProof="0" dirty="0">
              <a:latin typeface="+mn-lt"/>
            </a:endParaRPr>
          </a:p>
          <a:p>
            <a:pPr marL="0" lvl="0" indent="0" algn="l" rtl="0">
              <a:lnSpc>
                <a:spcPct val="115000"/>
              </a:lnSpc>
              <a:spcBef>
                <a:spcPts val="1245"/>
              </a:spcBef>
              <a:spcAft>
                <a:spcPts val="0"/>
              </a:spcAft>
              <a:buClr>
                <a:schemeClr val="dk1"/>
              </a:buClr>
              <a:buSzPts val="1200"/>
              <a:buFont typeface="Arial"/>
              <a:buNone/>
            </a:pPr>
            <a:endParaRPr lang="fr-FR" sz="1200" b="1" i="1" u="none" noProof="0" dirty="0">
              <a:latin typeface="+mn-lt"/>
              <a:ea typeface="Calibri"/>
              <a:cs typeface="Calibri"/>
              <a:sym typeface="Calibri"/>
            </a:endParaRPr>
          </a:p>
          <a:p>
            <a:pPr marL="171450" lvl="0" indent="-171450" algn="l" rtl="0">
              <a:lnSpc>
                <a:spcPct val="115000"/>
              </a:lnSpc>
              <a:spcBef>
                <a:spcPts val="1245"/>
              </a:spcBef>
              <a:spcAft>
                <a:spcPts val="0"/>
              </a:spcAft>
              <a:buClr>
                <a:schemeClr val="dk1"/>
              </a:buClr>
              <a:buSzPts val="1200"/>
              <a:buFont typeface="Noto Sans Symbols"/>
              <a:buChar char="❖"/>
            </a:pPr>
            <a:r>
              <a:rPr lang="fr-FR" b="1" i="1" noProof="0" dirty="0">
                <a:latin typeface="+mn-lt"/>
                <a:ea typeface="Calibri"/>
                <a:cs typeface="Calibri"/>
                <a:sym typeface="Calibri"/>
              </a:rPr>
              <a:t>Voici un résumé des objectifs d'apprentissage. Résumer les objectifs d'apprentissage est une stratégie efficace pour améliorer la pensée critique !</a:t>
            </a:r>
            <a:endParaRPr lang="fr-FR" sz="1200" b="1" i="1" noProof="0" dirty="0">
              <a:latin typeface="+mn-lt"/>
              <a:ea typeface="Calibri"/>
              <a:cs typeface="Calibri"/>
              <a:sym typeface="Calibri"/>
            </a:endParaRPr>
          </a:p>
          <a:p>
            <a:pPr marL="171450" lvl="0" indent="-95250" algn="l" rtl="0">
              <a:lnSpc>
                <a:spcPct val="114999"/>
              </a:lnSpc>
              <a:spcBef>
                <a:spcPts val="1245"/>
              </a:spcBef>
              <a:spcAft>
                <a:spcPts val="0"/>
              </a:spcAft>
              <a:buClr>
                <a:schemeClr val="dk1"/>
              </a:buClr>
              <a:buSzPts val="1200"/>
              <a:buFont typeface="Noto Sans Symbols"/>
              <a:buNone/>
            </a:pPr>
            <a:endParaRPr lang="fr-FR" noProof="0" dirty="0">
              <a:latin typeface="+mn-lt"/>
              <a:ea typeface="Calibri"/>
              <a:cs typeface="Calibri"/>
              <a:sym typeface="Calibri"/>
            </a:endParaRPr>
          </a:p>
          <a:p>
            <a:pPr marL="171450" lvl="0" indent="-171450" algn="l" rtl="0">
              <a:lnSpc>
                <a:spcPct val="115000"/>
              </a:lnSpc>
              <a:spcBef>
                <a:spcPts val="1245"/>
              </a:spcBef>
              <a:spcAft>
                <a:spcPts val="0"/>
              </a:spcAft>
              <a:buClr>
                <a:schemeClr val="dk1"/>
              </a:buClr>
              <a:buSzPts val="1200"/>
              <a:buFont typeface="Arial"/>
              <a:buChar char="•"/>
            </a:pPr>
            <a:r>
              <a:rPr lang="fr-FR" sz="1200" b="1" i="0" u="sng" noProof="0" dirty="0">
                <a:latin typeface="+mn-lt"/>
                <a:ea typeface="Calibri"/>
                <a:cs typeface="Arial"/>
                <a:sym typeface="Calibri"/>
              </a:rPr>
              <a:t>Résumez en disant</a:t>
            </a:r>
            <a:r>
              <a:rPr lang="fr-FR" sz="1200" b="1" i="0" u="none" noProof="0" dirty="0">
                <a:latin typeface="+mn-lt"/>
                <a:ea typeface="Calibri"/>
                <a:cs typeface="Arial"/>
                <a:sym typeface="Calibri"/>
              </a:rPr>
              <a:t> </a:t>
            </a:r>
            <a:r>
              <a:rPr lang="fr-FR" sz="1200" b="0" i="0" u="none" noProof="0" dirty="0">
                <a:latin typeface="+mn-lt"/>
                <a:ea typeface="Calibri"/>
                <a:cs typeface="Arial"/>
                <a:sym typeface="Calibri"/>
              </a:rPr>
              <a:t>: </a:t>
            </a:r>
            <a:r>
              <a:rPr lang="fr-FR" sz="1200" b="0" i="0" noProof="0" dirty="0">
                <a:latin typeface="+mn-lt"/>
                <a:ea typeface="Calibri"/>
                <a:cs typeface="Arial"/>
                <a:sym typeface="Calibri"/>
              </a:rPr>
              <a:t>Cette leçon </a:t>
            </a:r>
            <a:r>
              <a:rPr lang="fr-FR" sz="1200" i="0" noProof="0" dirty="0">
                <a:latin typeface="+mn-lt"/>
                <a:ea typeface="Calibri"/>
                <a:cs typeface="Arial"/>
                <a:sym typeface="Calibri"/>
              </a:rPr>
              <a:t>présente la surveillance de la santé publique, explique l'objectif et l'utilisation des données sanitaires locales dans les systèmes de surveillance, présente le Règlement </a:t>
            </a:r>
            <a:r>
              <a:rPr lang="fr-FR" dirty="0">
                <a:latin typeface="+mn-lt"/>
                <a:cs typeface="Arial"/>
              </a:rPr>
              <a:t>sanitaire</a:t>
            </a:r>
            <a:r>
              <a:rPr lang="fr-FR" sz="1200" i="0" noProof="0" dirty="0">
                <a:latin typeface="+mn-lt"/>
                <a:ea typeface="Calibri"/>
                <a:cs typeface="Arial"/>
                <a:sym typeface="Calibri"/>
              </a:rPr>
              <a:t> </a:t>
            </a:r>
            <a:r>
              <a:rPr lang="fr-FR" dirty="0">
                <a:latin typeface="+mn-lt"/>
                <a:cs typeface="Arial"/>
              </a:rPr>
              <a:t>international</a:t>
            </a:r>
            <a:r>
              <a:rPr lang="fr-FR" sz="1200" i="0" noProof="0" dirty="0">
                <a:latin typeface="+mn-lt"/>
                <a:ea typeface="Calibri"/>
                <a:cs typeface="Arial"/>
                <a:sym typeface="Calibri"/>
              </a:rPr>
              <a:t> (</a:t>
            </a:r>
            <a:r>
              <a:rPr lang="fr-FR" sz="1200" i="1" noProof="0" dirty="0">
                <a:latin typeface="+mn-lt"/>
                <a:ea typeface="Calibri"/>
                <a:cs typeface="Arial"/>
                <a:sym typeface="Calibri"/>
              </a:rPr>
              <a:t>RSI de l'Organisation Mondiale de la Santé, 2005</a:t>
            </a:r>
            <a:r>
              <a:rPr lang="fr-FR" sz="1200" i="0" noProof="0" dirty="0">
                <a:latin typeface="+mn-lt"/>
                <a:ea typeface="Calibri"/>
                <a:cs typeface="Arial"/>
                <a:sym typeface="Calibri"/>
              </a:rPr>
              <a:t>) et discute de l'intégration de l’approche Une Seule Santé dans le cycle de surveillance (</a:t>
            </a:r>
            <a:r>
              <a:rPr lang="fr-FR" sz="1200" i="1" noProof="0" dirty="0">
                <a:latin typeface="+mn-lt"/>
                <a:ea typeface="Calibri"/>
                <a:cs typeface="Arial"/>
                <a:sym typeface="Calibri"/>
              </a:rPr>
              <a:t>ses avantages, ses défis et les moyens de relever ces défis</a:t>
            </a:r>
            <a:r>
              <a:rPr lang="fr-FR" sz="1200" i="0" noProof="0" dirty="0">
                <a:latin typeface="+mn-lt"/>
                <a:ea typeface="Calibri"/>
                <a:cs typeface="Arial"/>
                <a:sym typeface="Calibri"/>
              </a:rPr>
              <a:t>). Il vous sera demandé de schématiser le flux de données de surveillance sanitaire du district au niveau national pour votre secteur !</a:t>
            </a:r>
            <a:endParaRPr lang="fr-FR" noProof="0" dirty="0">
              <a:latin typeface="+mn-lt"/>
              <a:cs typeface="Arial"/>
            </a:endParaRPr>
          </a:p>
          <a:p>
            <a:pPr marL="171450" lvl="0" indent="-95250" algn="l" rtl="0">
              <a:lnSpc>
                <a:spcPct val="115000"/>
              </a:lnSpc>
              <a:spcBef>
                <a:spcPts val="1245"/>
              </a:spcBef>
              <a:spcAft>
                <a:spcPts val="0"/>
              </a:spcAft>
              <a:buClr>
                <a:schemeClr val="dk1"/>
              </a:buClr>
              <a:buSzPts val="1200"/>
              <a:buFont typeface="Arial"/>
              <a:buNone/>
            </a:pPr>
            <a:endParaRPr sz="1200" dirty="0">
              <a:latin typeface="Calibri"/>
              <a:ea typeface="Calibri"/>
              <a:cs typeface="Calibri"/>
              <a:sym typeface="Calibri"/>
            </a:endParaRPr>
          </a:p>
        </p:txBody>
      </p:sp>
      <p:sp>
        <p:nvSpPr>
          <p:cNvPr id="295" name="Google Shape;295;p3: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4: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4: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r>
              <a:rPr lang="fr-FR" sz="1200" b="1" noProof="0" dirty="0">
                <a:latin typeface="+mn-lt"/>
                <a:ea typeface="Calibri"/>
                <a:cs typeface="Calibri"/>
                <a:sym typeface="Calibri"/>
              </a:rPr>
              <a:t>Notes de l'instructeur :</a:t>
            </a:r>
            <a:endParaRPr lang="fr-FR" noProof="0" dirty="0">
              <a:latin typeface="+mn-lt"/>
            </a:endParaRPr>
          </a:p>
          <a:p>
            <a:pPr marL="0" lvl="0" indent="0" algn="l" rtl="0">
              <a:lnSpc>
                <a:spcPct val="115000"/>
              </a:lnSpc>
              <a:spcBef>
                <a:spcPts val="622"/>
              </a:spcBef>
              <a:spcAft>
                <a:spcPts val="0"/>
              </a:spcAft>
              <a:buSzPts val="1400"/>
              <a:buNone/>
            </a:pPr>
            <a:r>
              <a:rPr lang="fr-FR" sz="1200" i="1" noProof="0" dirty="0">
                <a:latin typeface="+mn-lt"/>
                <a:ea typeface="Calibri"/>
                <a:cs typeface="Calibri"/>
                <a:sym typeface="Calibri"/>
              </a:rPr>
              <a:t> </a:t>
            </a:r>
            <a:endParaRPr lang="fr-FR" noProof="0" dirty="0">
              <a:latin typeface="+mn-lt"/>
            </a:endParaRPr>
          </a:p>
          <a:p>
            <a:pPr marL="171450" lvl="0" indent="-171450" algn="l" rtl="0">
              <a:lnSpc>
                <a:spcPct val="115000"/>
              </a:lnSpc>
              <a:spcBef>
                <a:spcPts val="1245"/>
              </a:spcBef>
              <a:spcAft>
                <a:spcPts val="0"/>
              </a:spcAft>
              <a:buClr>
                <a:schemeClr val="dk1"/>
              </a:buClr>
              <a:buSzPts val="1200"/>
              <a:buFont typeface="Arial"/>
              <a:buChar char="•"/>
            </a:pPr>
            <a:r>
              <a:rPr lang="fr-FR" sz="1200" b="1" u="sng" noProof="0" dirty="0">
                <a:latin typeface="+mn-lt"/>
                <a:ea typeface="Calibri"/>
                <a:cs typeface="Calibri"/>
                <a:sym typeface="Calibri"/>
              </a:rPr>
              <a:t>Demandez</a:t>
            </a:r>
            <a:r>
              <a:rPr lang="fr-FR" sz="1200" b="1" u="none" noProof="0" dirty="0">
                <a:latin typeface="+mn-lt"/>
                <a:ea typeface="Calibri"/>
                <a:cs typeface="Calibri"/>
                <a:sym typeface="Calibri"/>
              </a:rPr>
              <a:t> </a:t>
            </a:r>
            <a:r>
              <a:rPr lang="fr-FR" sz="1200" b="0" u="none" noProof="0" dirty="0">
                <a:latin typeface="+mn-lt"/>
                <a:ea typeface="Calibri"/>
                <a:cs typeface="Calibri"/>
                <a:sym typeface="Calibri"/>
              </a:rPr>
              <a:t>aux </a:t>
            </a:r>
            <a:r>
              <a:rPr lang="fr-FR" sz="1200" b="0" noProof="0" dirty="0">
                <a:latin typeface="+mn-lt"/>
                <a:ea typeface="Calibri"/>
                <a:cs typeface="Calibri"/>
                <a:sym typeface="Calibri"/>
              </a:rPr>
              <a:t>participants : « Quand et comment effectue-t-on la surveillance de la santé publique ? »</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sz="1200" b="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Remerciez</a:t>
            </a:r>
            <a:r>
              <a:rPr lang="fr-FR" sz="1200" b="1" u="none" noProof="0" dirty="0">
                <a:latin typeface="+mn-lt"/>
                <a:ea typeface="Calibri"/>
                <a:cs typeface="Calibri"/>
                <a:sym typeface="Calibri"/>
              </a:rPr>
              <a:t> </a:t>
            </a:r>
            <a:r>
              <a:rPr lang="fr-FR" sz="1200" b="0" u="none" noProof="0" dirty="0">
                <a:latin typeface="+mn-lt"/>
                <a:ea typeface="Calibri"/>
                <a:cs typeface="Calibri"/>
                <a:sym typeface="Calibri"/>
              </a:rPr>
              <a:t>les </a:t>
            </a:r>
            <a:r>
              <a:rPr lang="fr-FR" sz="1200" b="0" noProof="0" dirty="0">
                <a:latin typeface="+mn-lt"/>
                <a:ea typeface="Calibri"/>
                <a:cs typeface="Calibri"/>
                <a:sym typeface="Calibri"/>
              </a:rPr>
              <a:t>répondants </a:t>
            </a:r>
            <a:r>
              <a:rPr lang="fr-FR" sz="1200" b="1" noProof="0" dirty="0">
                <a:latin typeface="+mn-lt"/>
                <a:ea typeface="Calibri"/>
                <a:cs typeface="Calibri"/>
                <a:sym typeface="Calibri"/>
              </a:rPr>
              <a:t>&lt;CLIQUER&gt; </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sz="1200" b="1" u="sng"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Renforcer</a:t>
            </a:r>
            <a:r>
              <a:rPr lang="fr-FR" sz="1200" b="1" u="none" noProof="0" dirty="0">
                <a:latin typeface="+mn-lt"/>
                <a:ea typeface="Calibri"/>
                <a:cs typeface="Calibri"/>
                <a:sym typeface="Calibri"/>
              </a:rPr>
              <a:t> </a:t>
            </a:r>
            <a:r>
              <a:rPr lang="fr-FR" sz="1200" b="0" u="none" noProof="0" dirty="0">
                <a:latin typeface="+mn-lt"/>
                <a:ea typeface="Calibri"/>
                <a:cs typeface="Calibri"/>
                <a:sym typeface="Calibri"/>
              </a:rPr>
              <a:t>le </a:t>
            </a:r>
            <a:r>
              <a:rPr lang="fr-FR" sz="1200" b="0" noProof="0" dirty="0">
                <a:latin typeface="+mn-lt"/>
                <a:ea typeface="Calibri"/>
                <a:cs typeface="Calibri"/>
                <a:sym typeface="Calibri"/>
              </a:rPr>
              <a:t>fait que la surveillance doit être un processus continu et systématique. </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sz="1200" b="0" noProof="0" dirty="0">
              <a:latin typeface="+mn-lt"/>
              <a:ea typeface="Calibri"/>
              <a:cs typeface="Calibri"/>
              <a:sym typeface="Calibri"/>
            </a:endParaRPr>
          </a:p>
          <a:p>
            <a:pPr marL="171450" lvl="0" indent="-171450" algn="l" rtl="0">
              <a:lnSpc>
                <a:spcPct val="115000"/>
              </a:lnSpc>
              <a:spcBef>
                <a:spcPts val="0"/>
              </a:spcBef>
              <a:spcAft>
                <a:spcPts val="0"/>
              </a:spcAft>
              <a:buClr>
                <a:srgbClr val="000000"/>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noProof="0" dirty="0">
                <a:latin typeface="+mn-lt"/>
                <a:ea typeface="Calibri"/>
                <a:cs typeface="Calibri"/>
                <a:sym typeface="Calibri"/>
              </a:rPr>
              <a:t>nous effectuons une surveillance de santé publique, et ce de manière systématique. Par systématique, nous entendons que les données sont collectées de la même manière, en utilisant les mêmes définitions de cas, les mêmes formulaires, etc. dans toutes les régions et au fil du temps.</a:t>
            </a:r>
            <a:endParaRPr lang="fr-FR" noProof="0" dirty="0">
              <a:latin typeface="+mn-lt"/>
            </a:endParaRPr>
          </a:p>
          <a:p>
            <a:pPr marL="171450" lvl="0" indent="-95250" algn="l" rtl="0">
              <a:lnSpc>
                <a:spcPct val="115000"/>
              </a:lnSpc>
              <a:spcBef>
                <a:spcPts val="1245"/>
              </a:spcBef>
              <a:spcAft>
                <a:spcPts val="0"/>
              </a:spcAft>
              <a:buClr>
                <a:schemeClr val="dk1"/>
              </a:buClr>
              <a:buSzPts val="1200"/>
              <a:buFont typeface="Arial"/>
              <a:buNone/>
            </a:pPr>
            <a:endParaRPr lang="fr-FR" sz="1200" b="1" u="sng" noProof="0" dirty="0">
              <a:latin typeface="+mn-lt"/>
              <a:ea typeface="Calibri"/>
              <a:cs typeface="Calibri"/>
              <a:sym typeface="Calibri"/>
            </a:endParaRPr>
          </a:p>
          <a:p>
            <a:pPr marL="171450" lvl="0" indent="-171450" algn="l" rtl="0">
              <a:lnSpc>
                <a:spcPct val="115000"/>
              </a:lnSpc>
              <a:spcBef>
                <a:spcPts val="1245"/>
              </a:spcBef>
              <a:spcAft>
                <a:spcPts val="0"/>
              </a:spcAft>
              <a:buClr>
                <a:schemeClr val="dk1"/>
              </a:buClr>
              <a:buSzPts val="1200"/>
              <a:buFont typeface="Arial"/>
              <a:buChar char="•"/>
            </a:pPr>
            <a:r>
              <a:rPr lang="fr-FR" sz="1200" b="1" u="sng" noProof="0" dirty="0">
                <a:latin typeface="+mn-lt"/>
                <a:ea typeface="Calibri"/>
                <a:cs typeface="Calibri"/>
                <a:sym typeface="Calibri"/>
              </a:rPr>
              <a:t>Demandez</a:t>
            </a:r>
            <a:r>
              <a:rPr lang="fr-FR" sz="1200" b="1" u="none" noProof="0" dirty="0">
                <a:latin typeface="+mn-lt"/>
                <a:ea typeface="Calibri"/>
                <a:cs typeface="Calibri"/>
                <a:sym typeface="Calibri"/>
              </a:rPr>
              <a:t> </a:t>
            </a:r>
            <a:r>
              <a:rPr lang="fr-FR" sz="1200" b="0" u="none" noProof="0" dirty="0">
                <a:latin typeface="+mn-lt"/>
                <a:ea typeface="Calibri"/>
                <a:cs typeface="Calibri"/>
                <a:sym typeface="Calibri"/>
              </a:rPr>
              <a:t>aux</a:t>
            </a:r>
            <a:r>
              <a:rPr lang="fr-FR" sz="1200" b="1" u="sng" noProof="0" dirty="0">
                <a:latin typeface="+mn-lt"/>
                <a:ea typeface="Calibri"/>
                <a:cs typeface="Calibri"/>
                <a:sym typeface="Calibri"/>
              </a:rPr>
              <a:t> </a:t>
            </a:r>
            <a:r>
              <a:rPr lang="fr-FR" sz="1200" b="0" noProof="0" dirty="0">
                <a:latin typeface="+mn-lt"/>
                <a:ea typeface="Calibri"/>
                <a:cs typeface="Calibri"/>
                <a:sym typeface="Calibri"/>
              </a:rPr>
              <a:t>participants : « Qu'est-ce que la surveillance de la santé publique ? »</a:t>
            </a:r>
            <a:endParaRPr lang="fr-FR" noProof="0" dirty="0">
              <a:latin typeface="+mn-lt"/>
            </a:endParaRPr>
          </a:p>
          <a:p>
            <a:pPr marL="171450" lvl="0" indent="-95250" algn="l" rtl="0">
              <a:lnSpc>
                <a:spcPct val="115000"/>
              </a:lnSpc>
              <a:spcBef>
                <a:spcPts val="1245"/>
              </a:spcBef>
              <a:spcAft>
                <a:spcPts val="0"/>
              </a:spcAft>
              <a:buClr>
                <a:schemeClr val="dk1"/>
              </a:buClr>
              <a:buSzPts val="1200"/>
              <a:buFont typeface="Arial"/>
              <a:buNone/>
            </a:pPr>
            <a:endParaRPr lang="fr-FR" sz="1200" b="0" u="sng" noProof="0" dirty="0">
              <a:latin typeface="+mn-lt"/>
              <a:ea typeface="Calibri"/>
              <a:cs typeface="Calibri"/>
              <a:sym typeface="Calibri"/>
            </a:endParaRPr>
          </a:p>
          <a:p>
            <a:pPr marL="171450" lvl="0" indent="-171450" algn="l" rtl="0">
              <a:lnSpc>
                <a:spcPct val="115000"/>
              </a:lnSpc>
              <a:spcBef>
                <a:spcPts val="1245"/>
              </a:spcBef>
              <a:spcAft>
                <a:spcPts val="0"/>
              </a:spcAft>
              <a:buClr>
                <a:schemeClr val="dk1"/>
              </a:buClr>
              <a:buSzPts val="1200"/>
              <a:buFont typeface="Arial"/>
              <a:buChar char="•"/>
            </a:pPr>
            <a:r>
              <a:rPr lang="fr-FR" b="1" u="sng" noProof="0" dirty="0">
                <a:latin typeface="+mn-lt"/>
              </a:rPr>
              <a:t>Remerciez</a:t>
            </a:r>
            <a:r>
              <a:rPr lang="fr-FR" sz="1200" b="1" u="none" noProof="0" dirty="0">
                <a:latin typeface="+mn-lt"/>
                <a:ea typeface="Calibri"/>
                <a:cs typeface="Calibri"/>
                <a:sym typeface="Calibri"/>
              </a:rPr>
              <a:t> </a:t>
            </a:r>
            <a:r>
              <a:rPr lang="fr-FR" sz="1200" b="0" u="none" noProof="0" dirty="0">
                <a:latin typeface="+mn-lt"/>
                <a:ea typeface="Calibri"/>
                <a:cs typeface="Calibri"/>
                <a:sym typeface="Calibri"/>
              </a:rPr>
              <a:t>les </a:t>
            </a:r>
            <a:r>
              <a:rPr lang="fr-FR" sz="1200" b="0" noProof="0" dirty="0">
                <a:latin typeface="+mn-lt"/>
                <a:ea typeface="Calibri"/>
                <a:cs typeface="Calibri"/>
                <a:sym typeface="Calibri"/>
              </a:rPr>
              <a:t>répondants </a:t>
            </a:r>
            <a:r>
              <a:rPr lang="fr-FR" sz="1200" b="1" noProof="0" dirty="0">
                <a:latin typeface="+mn-lt"/>
                <a:ea typeface="Calibri"/>
                <a:cs typeface="Calibri"/>
                <a:sym typeface="Calibri"/>
              </a:rPr>
              <a:t>&lt;CLIQUER&gt; </a:t>
            </a:r>
            <a:endParaRPr lang="fr-FR" noProof="0" dirty="0">
              <a:latin typeface="+mn-lt"/>
            </a:endParaRPr>
          </a:p>
          <a:p>
            <a:pPr marL="171450" lvl="0" indent="-95250" algn="l" rtl="0">
              <a:lnSpc>
                <a:spcPct val="115000"/>
              </a:lnSpc>
              <a:spcBef>
                <a:spcPts val="1245"/>
              </a:spcBef>
              <a:spcAft>
                <a:spcPts val="0"/>
              </a:spcAft>
              <a:buClr>
                <a:schemeClr val="dk1"/>
              </a:buClr>
              <a:buSzPts val="1200"/>
              <a:buFont typeface="Arial"/>
              <a:buNone/>
            </a:pPr>
            <a:endParaRPr lang="fr-FR" sz="1200" b="1" u="sng" noProof="0" dirty="0">
              <a:latin typeface="+mn-lt"/>
              <a:ea typeface="Calibri"/>
              <a:cs typeface="Calibri"/>
              <a:sym typeface="Calibri"/>
            </a:endParaRPr>
          </a:p>
          <a:p>
            <a:pPr marL="171450" lvl="0" indent="-171450" algn="l" rtl="0">
              <a:lnSpc>
                <a:spcPct val="115000"/>
              </a:lnSpc>
              <a:spcBef>
                <a:spcPts val="1245"/>
              </a:spcBef>
              <a:spcAft>
                <a:spcPts val="0"/>
              </a:spcAft>
              <a:buClr>
                <a:srgbClr val="000000"/>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b="0" noProof="0" dirty="0">
                <a:latin typeface="+mn-lt"/>
                <a:ea typeface="Calibri"/>
                <a:cs typeface="Calibri"/>
                <a:sym typeface="Calibri"/>
              </a:rPr>
              <a:t>la surveillance de la santé publique comprend la collecte, l'analyse, l'interprétation et le partage (</a:t>
            </a:r>
            <a:r>
              <a:rPr lang="fr-FR" sz="1200" b="0" i="1" noProof="0" dirty="0">
                <a:latin typeface="+mn-lt"/>
                <a:ea typeface="Calibri"/>
                <a:cs typeface="Calibri"/>
                <a:sym typeface="Calibri"/>
              </a:rPr>
              <a:t>diffusion</a:t>
            </a:r>
            <a:r>
              <a:rPr lang="fr-FR" sz="1200" b="0" noProof="0" dirty="0">
                <a:latin typeface="+mn-lt"/>
                <a:ea typeface="Calibri"/>
                <a:cs typeface="Calibri"/>
                <a:sym typeface="Calibri"/>
              </a:rPr>
              <a:t>) des données relatives à la santé</a:t>
            </a:r>
            <a:r>
              <a:rPr lang="fr-FR" sz="1200" b="1" noProof="0" dirty="0">
                <a:latin typeface="+mn-lt"/>
                <a:ea typeface="Calibri"/>
                <a:cs typeface="Calibri"/>
                <a:sym typeface="Calibri"/>
              </a:rPr>
              <a:t>.</a:t>
            </a:r>
            <a:endParaRPr lang="fr-FR" noProof="0" dirty="0">
              <a:latin typeface="+mn-lt"/>
            </a:endParaRPr>
          </a:p>
          <a:p>
            <a:pPr marL="171450" lvl="0" indent="-95250" algn="l" rtl="0">
              <a:lnSpc>
                <a:spcPct val="115000"/>
              </a:lnSpc>
              <a:spcBef>
                <a:spcPts val="1245"/>
              </a:spcBef>
              <a:spcAft>
                <a:spcPts val="0"/>
              </a:spcAft>
              <a:buClr>
                <a:schemeClr val="dk1"/>
              </a:buClr>
              <a:buSzPts val="1200"/>
              <a:buFont typeface="Arial"/>
              <a:buNone/>
            </a:pPr>
            <a:endParaRPr lang="fr-FR" sz="120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Demandez</a:t>
            </a:r>
            <a:r>
              <a:rPr lang="fr-FR" sz="1200" b="0" u="none" noProof="0" dirty="0">
                <a:latin typeface="+mn-lt"/>
                <a:ea typeface="Calibri"/>
                <a:cs typeface="Calibri"/>
                <a:sym typeface="Calibri"/>
              </a:rPr>
              <a:t> aux </a:t>
            </a:r>
            <a:r>
              <a:rPr lang="fr-FR" sz="1200" b="0" noProof="0" dirty="0">
                <a:latin typeface="+mn-lt"/>
                <a:ea typeface="Calibri"/>
                <a:cs typeface="Calibri"/>
                <a:sym typeface="Calibri"/>
              </a:rPr>
              <a:t>participants : « Pourquoi croyez-vous que nous faisons la surveillance de la santé publique  ? » </a:t>
            </a:r>
            <a:endParaRPr lang="fr-FR" noProof="0" dirty="0">
              <a:latin typeface="+mn-lt"/>
            </a:endParaRPr>
          </a:p>
          <a:p>
            <a:pPr marL="171450" marR="0" lvl="0" indent="-95250" algn="l" rtl="0">
              <a:lnSpc>
                <a:spcPct val="115000"/>
              </a:lnSpc>
              <a:spcBef>
                <a:spcPts val="0"/>
              </a:spcBef>
              <a:spcAft>
                <a:spcPts val="0"/>
              </a:spcAft>
              <a:buClr>
                <a:schemeClr val="dk1"/>
              </a:buClr>
              <a:buSzPts val="1200"/>
              <a:buFont typeface="Arial"/>
              <a:buNone/>
            </a:pPr>
            <a:endParaRPr lang="fr-FR" sz="1200" b="1" u="sng" noProof="0" dirty="0">
              <a:latin typeface="+mn-lt"/>
              <a:ea typeface="Calibri"/>
              <a:cs typeface="Calibri"/>
              <a:sym typeface="Calibri"/>
            </a:endParaRPr>
          </a:p>
          <a:p>
            <a:pPr marL="171450" marR="0" lvl="0" indent="-171450" algn="l" rtl="0">
              <a:lnSpc>
                <a:spcPct val="115000"/>
              </a:lnSpc>
              <a:spcBef>
                <a:spcPts val="0"/>
              </a:spcBef>
              <a:spcAft>
                <a:spcPts val="0"/>
              </a:spcAft>
              <a:buClr>
                <a:schemeClr val="dk1"/>
              </a:buClr>
              <a:buSzPts val="1200"/>
              <a:buFont typeface="Arial"/>
              <a:buChar char="•"/>
            </a:pPr>
            <a:r>
              <a:rPr lang="fr-FR" b="1" u="sng" noProof="0" dirty="0">
                <a:latin typeface="+mn-lt"/>
              </a:rPr>
              <a:t>Remerciez</a:t>
            </a:r>
            <a:r>
              <a:rPr lang="fr-FR" sz="1200" b="1" u="none" noProof="0" dirty="0">
                <a:latin typeface="+mn-lt"/>
                <a:ea typeface="Calibri"/>
                <a:cs typeface="Calibri"/>
                <a:sym typeface="Calibri"/>
              </a:rPr>
              <a:t> </a:t>
            </a:r>
            <a:r>
              <a:rPr lang="fr-FR" sz="1200" b="0" u="none" noProof="0" dirty="0">
                <a:latin typeface="+mn-lt"/>
                <a:ea typeface="Calibri"/>
                <a:cs typeface="Calibri"/>
                <a:sym typeface="Calibri"/>
              </a:rPr>
              <a:t>les </a:t>
            </a:r>
            <a:r>
              <a:rPr lang="fr-FR" sz="1200" b="0" noProof="0" dirty="0">
                <a:latin typeface="+mn-lt"/>
                <a:ea typeface="Calibri"/>
                <a:cs typeface="Calibri"/>
                <a:sym typeface="Calibri"/>
              </a:rPr>
              <a:t>répondants </a:t>
            </a:r>
            <a:r>
              <a:rPr lang="fr-FR" sz="1200" b="1" noProof="0" dirty="0">
                <a:latin typeface="+mn-lt"/>
                <a:ea typeface="Calibri"/>
                <a:cs typeface="Calibri"/>
                <a:sym typeface="Calibri"/>
              </a:rPr>
              <a:t>&lt;CLIQUER&gt; </a:t>
            </a:r>
            <a:endParaRPr lang="fr-FR" noProof="0" dirty="0">
              <a:latin typeface="+mn-lt"/>
            </a:endParaRPr>
          </a:p>
          <a:p>
            <a:pPr marL="171450" marR="0" lvl="0" indent="-95250" algn="l" rtl="0">
              <a:lnSpc>
                <a:spcPct val="115000"/>
              </a:lnSpc>
              <a:spcBef>
                <a:spcPts val="0"/>
              </a:spcBef>
              <a:spcAft>
                <a:spcPts val="0"/>
              </a:spcAft>
              <a:buClr>
                <a:schemeClr val="dk1"/>
              </a:buClr>
              <a:buSzPts val="1200"/>
              <a:buFont typeface="Arial"/>
              <a:buNone/>
            </a:pPr>
            <a:endParaRPr lang="fr-FR" sz="1200" b="1" u="sng" noProof="0" dirty="0">
              <a:latin typeface="+mn-lt"/>
              <a:ea typeface="Calibri"/>
              <a:cs typeface="Calibri"/>
              <a:sym typeface="Calibri"/>
            </a:endParaRPr>
          </a:p>
          <a:p>
            <a:pPr marL="171450" marR="0" lvl="0" indent="-171450" algn="l" rtl="0">
              <a:lnSpc>
                <a:spcPct val="115000"/>
              </a:lnSpc>
              <a:spcBef>
                <a:spcPts val="0"/>
              </a:spcBef>
              <a:spcAft>
                <a:spcPts val="0"/>
              </a:spcAft>
              <a:buClr>
                <a:schemeClr val="dk1"/>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b="0" noProof="0" dirty="0">
                <a:latin typeface="+mn-lt"/>
                <a:ea typeface="Calibri"/>
                <a:cs typeface="Calibri"/>
                <a:sym typeface="Calibri"/>
              </a:rPr>
              <a:t>Nous menons une surveillance de la santé publique afin d'</a:t>
            </a:r>
            <a:r>
              <a:rPr lang="fr-FR" sz="1200" noProof="0" dirty="0">
                <a:latin typeface="+mn-lt"/>
                <a:ea typeface="Calibri"/>
                <a:cs typeface="Calibri"/>
                <a:sym typeface="Calibri"/>
              </a:rPr>
              <a:t>utiliser les informations dans le cadre d'actions de santé publique visant à réduire la morbidité (maladie) et la mortalité (décès) et à améliorer la santé.</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sz="120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Demandez</a:t>
            </a:r>
            <a:r>
              <a:rPr lang="fr-FR" sz="1200" b="1" u="none" noProof="0" dirty="0">
                <a:latin typeface="+mn-lt"/>
                <a:ea typeface="Calibri"/>
                <a:cs typeface="Calibri"/>
                <a:sym typeface="Calibri"/>
              </a:rPr>
              <a:t> </a:t>
            </a:r>
            <a:r>
              <a:rPr lang="fr-FR" sz="1200" noProof="0" dirty="0">
                <a:latin typeface="+mn-lt"/>
                <a:ea typeface="Calibri"/>
                <a:cs typeface="Calibri"/>
                <a:sym typeface="Calibri"/>
              </a:rPr>
              <a:t>s'il y a des questions avant de passer à la diapositive suivante.</a:t>
            </a:r>
            <a:endParaRPr lang="fr-FR" noProof="0" dirty="0">
              <a:latin typeface="+mn-lt"/>
            </a:endParaRPr>
          </a:p>
          <a:p>
            <a:pPr marL="0" lvl="0" indent="0" algn="l" rtl="0">
              <a:lnSpc>
                <a:spcPct val="115000"/>
              </a:lnSpc>
              <a:spcBef>
                <a:spcPts val="0"/>
              </a:spcBef>
              <a:spcAft>
                <a:spcPts val="0"/>
              </a:spcAft>
              <a:buClr>
                <a:schemeClr val="dk1"/>
              </a:buClr>
              <a:buSzPts val="1200"/>
              <a:buFont typeface="Arial"/>
              <a:buNone/>
            </a:pPr>
            <a:endParaRPr lang="fr-FR" sz="120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Adressez/précisez</a:t>
            </a:r>
            <a:r>
              <a:rPr lang="fr-FR" sz="1200" b="1" u="none" noProof="0" dirty="0">
                <a:latin typeface="+mn-lt"/>
                <a:ea typeface="Calibri"/>
                <a:cs typeface="Calibri"/>
                <a:sym typeface="Calibri"/>
              </a:rPr>
              <a:t> </a:t>
            </a:r>
            <a:r>
              <a:rPr lang="fr-FR" sz="1200" noProof="0" dirty="0">
                <a:latin typeface="+mn-lt"/>
                <a:ea typeface="Calibri"/>
                <a:cs typeface="Calibri"/>
                <a:sym typeface="Calibri"/>
              </a:rPr>
              <a:t>si nécessaire.</a:t>
            </a:r>
            <a:endParaRPr lang="fr-FR" noProof="0" dirty="0">
              <a:latin typeface="+mn-lt"/>
            </a:endParaRPr>
          </a:p>
          <a:p>
            <a:pPr marL="0" lvl="0" indent="0" algn="l" rtl="0">
              <a:lnSpc>
                <a:spcPct val="100000"/>
              </a:lnSpc>
              <a:spcBef>
                <a:spcPts val="0"/>
              </a:spcBef>
              <a:spcAft>
                <a:spcPts val="0"/>
              </a:spcAft>
              <a:buSzPts val="1400"/>
              <a:buNone/>
            </a:pPr>
            <a:endParaRPr dirty="0"/>
          </a:p>
        </p:txBody>
      </p:sp>
      <p:sp>
        <p:nvSpPr>
          <p:cNvPr id="304" name="Google Shape;304;p4: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5: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r>
              <a:rPr lang="fr-FR" sz="1200" b="1" noProof="0" dirty="0">
                <a:latin typeface="+mn-lt"/>
                <a:ea typeface="Calibri"/>
                <a:cs typeface="Calibri"/>
                <a:sym typeface="Calibri"/>
              </a:rPr>
              <a:t> Notes de l'instructeur </a:t>
            </a:r>
            <a:r>
              <a:rPr lang="fr-FR" b="1" noProof="0" dirty="0">
                <a:latin typeface="+mn-lt"/>
                <a:ea typeface="Calibri"/>
                <a:cs typeface="Calibri"/>
                <a:sym typeface="Calibri"/>
              </a:rPr>
              <a:t>: </a:t>
            </a:r>
            <a:endParaRPr lang="fr-FR" sz="1200" b="1" noProof="0" dirty="0">
              <a:latin typeface="+mn-lt"/>
              <a:ea typeface="Calibri"/>
              <a:cs typeface="Calibri"/>
              <a:sym typeface="Calibri"/>
            </a:endParaRPr>
          </a:p>
          <a:p>
            <a:pPr marL="0" lvl="0" indent="0" algn="l" rtl="0">
              <a:lnSpc>
                <a:spcPct val="100000"/>
              </a:lnSpc>
              <a:spcBef>
                <a:spcPts val="1867"/>
              </a:spcBef>
              <a:spcAft>
                <a:spcPts val="0"/>
              </a:spcAft>
              <a:buSzPts val="1400"/>
              <a:buNone/>
            </a:pPr>
            <a:endParaRPr lang="fr-FR" sz="1200" b="1" noProof="0" dirty="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b="0" u="none" noProof="0" dirty="0">
                <a:latin typeface="+mn-lt"/>
                <a:ea typeface="Calibri"/>
                <a:cs typeface="Calibri"/>
                <a:sym typeface="Calibri"/>
              </a:rPr>
              <a:t>Examinez ce cycle de surveillance de la santé publique et discutez chaque phase.</a:t>
            </a:r>
            <a:r>
              <a:rPr lang="fr-FR" noProof="0" dirty="0">
                <a:latin typeface="+mn-lt"/>
                <a:ea typeface="Calibri"/>
                <a:cs typeface="Calibri"/>
                <a:sym typeface="Calibri"/>
              </a:rPr>
              <a:t>  </a:t>
            </a:r>
            <a:endParaRPr lang="fr-FR" b="0" u="none" noProof="0" dirty="0">
              <a:latin typeface="+mn-lt"/>
              <a:ea typeface="Calibri"/>
              <a:cs typeface="Calibri"/>
              <a:sym typeface="Calibri"/>
            </a:endParaRPr>
          </a:p>
          <a:p>
            <a:pPr marL="171450" lvl="0" indent="-95250" algn="l" rtl="0">
              <a:lnSpc>
                <a:spcPct val="115000"/>
              </a:lnSpc>
              <a:spcBef>
                <a:spcPts val="622"/>
              </a:spcBef>
              <a:spcAft>
                <a:spcPts val="0"/>
              </a:spcAft>
              <a:buClr>
                <a:schemeClr val="dk1"/>
              </a:buClr>
              <a:buSzPts val="1200"/>
              <a:buFont typeface="Arial"/>
              <a:buNone/>
            </a:pPr>
            <a:endParaRPr lang="fr-FR" b="0" u="none" noProof="0" dirty="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Arial"/>
              <a:buChar char="•"/>
            </a:pPr>
            <a:r>
              <a:rPr lang="fr-FR" b="1" u="sng" noProof="0" dirty="0">
                <a:latin typeface="+mn-lt"/>
                <a:ea typeface="Calibri"/>
                <a:cs typeface="Calibri"/>
                <a:sym typeface="Calibri"/>
              </a:rPr>
              <a:t>Laissez</a:t>
            </a:r>
            <a:r>
              <a:rPr lang="fr-FR" b="1" u="none" noProof="0" dirty="0">
                <a:latin typeface="+mn-lt"/>
                <a:ea typeface="Calibri"/>
                <a:cs typeface="Calibri"/>
                <a:sym typeface="Calibri"/>
              </a:rPr>
              <a:t> </a:t>
            </a:r>
            <a:r>
              <a:rPr lang="fr-FR" b="0" u="none" noProof="0" dirty="0">
                <a:latin typeface="+mn-lt"/>
                <a:ea typeface="Calibri"/>
                <a:cs typeface="Calibri"/>
                <a:sym typeface="Calibri"/>
              </a:rPr>
              <a:t>un bref moment aux apprenants (</a:t>
            </a:r>
            <a:r>
              <a:rPr lang="fr-FR" b="0" i="1" u="none" noProof="0" dirty="0">
                <a:latin typeface="+mn-lt"/>
                <a:ea typeface="Calibri"/>
                <a:cs typeface="Calibri"/>
                <a:sym typeface="Calibri"/>
              </a:rPr>
              <a:t>en particulier aux apprenants visuels</a:t>
            </a:r>
            <a:r>
              <a:rPr lang="fr-FR" b="0" u="none" noProof="0" dirty="0">
                <a:latin typeface="+mn-lt"/>
                <a:ea typeface="Calibri"/>
                <a:cs typeface="Calibri"/>
                <a:sym typeface="Calibri"/>
              </a:rPr>
              <a:t>) pour réviser.</a:t>
            </a:r>
            <a:endParaRPr lang="fr-FR" noProof="0" dirty="0">
              <a:latin typeface="+mn-lt"/>
            </a:endParaRPr>
          </a:p>
          <a:p>
            <a:pPr marL="171450" lvl="0" indent="-95250" algn="l" rtl="0">
              <a:lnSpc>
                <a:spcPct val="115000"/>
              </a:lnSpc>
              <a:spcBef>
                <a:spcPts val="622"/>
              </a:spcBef>
              <a:spcAft>
                <a:spcPts val="0"/>
              </a:spcAft>
              <a:buClr>
                <a:schemeClr val="dk1"/>
              </a:buClr>
              <a:buSzPts val="1200"/>
              <a:buFont typeface="Arial"/>
              <a:buNone/>
            </a:pPr>
            <a:endParaRPr lang="fr-FR" b="1" u="none" noProof="0" dirty="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b="0" u="none" noProof="0" dirty="0">
                <a:latin typeface="+mn-lt"/>
                <a:ea typeface="Calibri"/>
                <a:cs typeface="Calibri"/>
                <a:sym typeface="Calibri"/>
              </a:rPr>
              <a:t>notre pays </a:t>
            </a:r>
            <a:r>
              <a:rPr lang="fr-FR" noProof="0" dirty="0">
                <a:latin typeface="+mn-lt"/>
                <a:ea typeface="Calibri"/>
                <a:cs typeface="Calibri"/>
                <a:sym typeface="Calibri"/>
              </a:rPr>
              <a:t>dispose d'une liste de maladies humaines qui doivent être déclarées au ministère de la santé si elles sont diagnostiquées ou parfois même suspectées chez un patient.  Il s'agit principalement, mais pas exclusivement, de maladies transmissibles qui peuvent se propager dans la communauté. Dans le domaine vétérinaire, le ministère de l'agriculture dispose également d'une liste de maladies vétérinaires à déclaration obligatoire qui peuvent entraîner une morbidité et une mortalité et avoir un impact économique sur le pays. En ce qui concerne l'environnement, le ministère de l'environnement (surveillance de l'air, de l'eau et de certains contaminants dans l'environnement) oriente toutes les politiques et procédures liées à la surveillance des contaminants de l'environnement. La première étape du système de surveillance est la </a:t>
            </a:r>
            <a:r>
              <a:rPr lang="fr-FR" b="1" noProof="0" dirty="0">
                <a:latin typeface="+mn-lt"/>
                <a:ea typeface="Calibri"/>
                <a:cs typeface="Calibri"/>
                <a:sym typeface="Calibri"/>
              </a:rPr>
              <a:t>détection </a:t>
            </a:r>
            <a:r>
              <a:rPr lang="fr-FR" noProof="0" dirty="0">
                <a:latin typeface="+mn-lt"/>
                <a:ea typeface="Calibri"/>
                <a:cs typeface="Calibri"/>
                <a:sym typeface="Calibri"/>
              </a:rPr>
              <a:t>ou le </a:t>
            </a:r>
            <a:r>
              <a:rPr lang="fr-FR" b="1" noProof="0" dirty="0">
                <a:latin typeface="+mn-lt"/>
                <a:ea typeface="Calibri"/>
                <a:cs typeface="Calibri"/>
                <a:sym typeface="Calibri"/>
              </a:rPr>
              <a:t>diagnostic </a:t>
            </a:r>
            <a:r>
              <a:rPr lang="fr-FR" b="0" noProof="0" dirty="0">
                <a:latin typeface="+mn-lt"/>
                <a:ea typeface="Calibri"/>
                <a:cs typeface="Calibri"/>
                <a:sym typeface="Calibri"/>
              </a:rPr>
              <a:t>d'</a:t>
            </a:r>
            <a:r>
              <a:rPr lang="fr-FR" noProof="0" dirty="0">
                <a:latin typeface="+mn-lt"/>
                <a:ea typeface="Calibri"/>
                <a:cs typeface="Calibri"/>
                <a:sym typeface="Calibri"/>
              </a:rPr>
              <a:t>une maladie figurant sur la liste des maladies à déclaration obligatoire. Le système de santé publique s'appuie sur le système de soins de santé clinique pour établir le diagnostic. La détection ou le diagnostic peut provenir d'un travailleur de la santé ou du laboratoire.</a:t>
            </a:r>
            <a:endParaRPr lang="fr-FR" noProof="0" dirty="0">
              <a:latin typeface="+mn-lt"/>
            </a:endParaRPr>
          </a:p>
          <a:p>
            <a:pPr marL="0" lvl="0" indent="0" algn="l" rtl="0">
              <a:lnSpc>
                <a:spcPct val="115000"/>
              </a:lnSpc>
              <a:spcBef>
                <a:spcPts val="622"/>
              </a:spcBef>
              <a:spcAft>
                <a:spcPts val="0"/>
              </a:spcAft>
              <a:buClr>
                <a:schemeClr val="dk1"/>
              </a:buClr>
              <a:buSzPts val="1200"/>
              <a:buFont typeface="Calibri"/>
              <a:buNone/>
            </a:pPr>
            <a:endParaRPr lang="fr-FR" b="1" noProof="0" dirty="0">
              <a:latin typeface="+mn-lt"/>
              <a:ea typeface="Calibri"/>
              <a:cs typeface="Calibri"/>
              <a:sym typeface="Calibri"/>
            </a:endParaRPr>
          </a:p>
          <a:p>
            <a:pPr marL="171450" lvl="0" indent="-171450" algn="l" rtl="0">
              <a:lnSpc>
                <a:spcPct val="115000"/>
              </a:lnSpc>
              <a:spcBef>
                <a:spcPts val="1244"/>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noProof="0" dirty="0">
                <a:latin typeface="+mn-lt"/>
                <a:ea typeface="Calibri"/>
                <a:cs typeface="Calibri"/>
                <a:sym typeface="Calibri"/>
              </a:rPr>
              <a:t>la deuxième étape consiste à signaler (</a:t>
            </a:r>
            <a:r>
              <a:rPr lang="fr-FR" b="1" noProof="0" dirty="0">
                <a:latin typeface="+mn-lt"/>
                <a:ea typeface="Calibri"/>
                <a:cs typeface="Calibri"/>
                <a:sym typeface="Calibri"/>
              </a:rPr>
              <a:t>collecter</a:t>
            </a:r>
            <a:r>
              <a:rPr lang="fr-FR" noProof="0" dirty="0">
                <a:latin typeface="+mn-lt"/>
                <a:ea typeface="Calibri"/>
                <a:cs typeface="Calibri"/>
                <a:sym typeface="Calibri"/>
              </a:rPr>
              <a:t>) le cas à l'agence de santé locale, comme le bureau de santé de la région ou du district. Dans certains endroits, les prestataires de soins de santé, les cliniques, les hôpitaux et les laboratoires peuvent être tenus d'appeler ou d'envoyer un rapport à l'agence de santé. Dans d'autres endroits, un membre de l'agence de santé se rend dans les cliniques et les hôpitaux et examine les registres afin d'identifier les cas qui doivent être signalés. </a:t>
            </a:r>
          </a:p>
          <a:p>
            <a:pPr marL="171450" lvl="0" indent="-95250" algn="l" rtl="0">
              <a:lnSpc>
                <a:spcPct val="115000"/>
              </a:lnSpc>
              <a:spcBef>
                <a:spcPts val="622"/>
              </a:spcBef>
              <a:spcAft>
                <a:spcPts val="0"/>
              </a:spcAft>
              <a:buClr>
                <a:schemeClr val="dk1"/>
              </a:buClr>
              <a:buSzPts val="1200"/>
              <a:buFont typeface="Arial"/>
              <a:buNone/>
            </a:pPr>
            <a:endParaRPr lang="fr-FR" noProof="0" dirty="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noProof="0" dirty="0">
                <a:latin typeface="+mn-lt"/>
                <a:ea typeface="Calibri"/>
                <a:cs typeface="Calibri"/>
                <a:sym typeface="Calibri"/>
              </a:rPr>
              <a:t>l'étape suivante est l'</a:t>
            </a:r>
            <a:r>
              <a:rPr lang="fr-FR" b="1" noProof="0" dirty="0">
                <a:latin typeface="+mn-lt"/>
                <a:ea typeface="Calibri"/>
                <a:cs typeface="Calibri"/>
                <a:sym typeface="Calibri"/>
              </a:rPr>
              <a:t>analyse</a:t>
            </a:r>
            <a:r>
              <a:rPr lang="fr-FR" b="0" noProof="0" dirty="0">
                <a:latin typeface="+mn-lt"/>
                <a:ea typeface="Calibri"/>
                <a:cs typeface="Calibri"/>
                <a:sym typeface="Calibri"/>
              </a:rPr>
              <a:t>, qui </a:t>
            </a:r>
            <a:r>
              <a:rPr lang="fr-FR" noProof="0" dirty="0">
                <a:latin typeface="+mn-lt"/>
                <a:ea typeface="Calibri"/>
                <a:cs typeface="Calibri"/>
                <a:sym typeface="Calibri"/>
              </a:rPr>
              <a:t>comprend généralement la recherche de tendances et d'augmentations inattendues du nombre de cas, qu'il s'agisse d'un pic ou d'une hausse brutale, ou peut-être de l'apparition de la maladie dans des zones ou des groupes d'âge qui ne sont pas habituellement touchés par la maladie. Pour certaines maladies, une agence de santé peut avoir un niveau prédéfini, appelé seuil, qui indique la nécessité de lancer une alerte ou de prendre des mesures. </a:t>
            </a:r>
          </a:p>
          <a:p>
            <a:pPr marL="171450" lvl="0" indent="-95250" algn="l" rtl="0">
              <a:lnSpc>
                <a:spcPct val="115000"/>
              </a:lnSpc>
              <a:spcBef>
                <a:spcPts val="622"/>
              </a:spcBef>
              <a:spcAft>
                <a:spcPts val="0"/>
              </a:spcAft>
              <a:buClr>
                <a:schemeClr val="dk1"/>
              </a:buClr>
              <a:buSzPts val="1200"/>
              <a:buFont typeface="Arial"/>
              <a:buNone/>
            </a:pPr>
            <a:endParaRPr lang="fr-FR" b="1" noProof="0" dirty="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noProof="0" dirty="0">
                <a:latin typeface="+mn-lt"/>
                <a:ea typeface="Calibri"/>
                <a:cs typeface="Calibri"/>
                <a:sym typeface="Calibri"/>
              </a:rPr>
              <a:t>l'</a:t>
            </a:r>
            <a:r>
              <a:rPr lang="fr-FR" b="1" noProof="0" dirty="0">
                <a:latin typeface="+mn-lt"/>
                <a:ea typeface="Calibri"/>
                <a:cs typeface="Calibri"/>
                <a:sym typeface="Calibri"/>
              </a:rPr>
              <a:t>interprétation </a:t>
            </a:r>
            <a:r>
              <a:rPr lang="fr-FR" noProof="0" dirty="0">
                <a:latin typeface="+mn-lt"/>
                <a:ea typeface="Calibri"/>
                <a:cs typeface="Calibri"/>
                <a:sym typeface="Calibri"/>
              </a:rPr>
              <a:t>est un processus systématique qui permet de déterminer si, par exemple :</a:t>
            </a:r>
            <a:endParaRPr lang="fr-FR" noProof="0" dirty="0">
              <a:latin typeface="+mn-lt"/>
            </a:endParaRPr>
          </a:p>
          <a:p>
            <a:pPr marL="770255" lvl="1" indent="-295910" algn="l" rtl="0">
              <a:lnSpc>
                <a:spcPct val="115000"/>
              </a:lnSpc>
              <a:spcBef>
                <a:spcPts val="0"/>
              </a:spcBef>
              <a:spcAft>
                <a:spcPts val="0"/>
              </a:spcAft>
              <a:buClr>
                <a:schemeClr val="dk1"/>
              </a:buClr>
              <a:buSzPts val="1200"/>
              <a:buFont typeface="Noto Sans Symbols"/>
              <a:buChar char="∙"/>
            </a:pPr>
            <a:r>
              <a:rPr lang="fr-FR" noProof="0" dirty="0">
                <a:latin typeface="+mn-lt"/>
                <a:ea typeface="Calibri"/>
                <a:cs typeface="Calibri"/>
                <a:sym typeface="Calibri"/>
              </a:rPr>
              <a:t>La tendance est à la hausse ou à la baisse.</a:t>
            </a:r>
            <a:endParaRPr lang="fr-FR" noProof="0" dirty="0">
              <a:latin typeface="+mn-lt"/>
            </a:endParaRPr>
          </a:p>
          <a:p>
            <a:pPr marL="770255" lvl="1" indent="-295910" algn="l" rtl="0">
              <a:lnSpc>
                <a:spcPct val="115000"/>
              </a:lnSpc>
              <a:spcBef>
                <a:spcPts val="0"/>
              </a:spcBef>
              <a:spcAft>
                <a:spcPts val="0"/>
              </a:spcAft>
              <a:buClr>
                <a:schemeClr val="dk1"/>
              </a:buClr>
              <a:buSzPts val="1200"/>
              <a:buFont typeface="Noto Sans Symbols"/>
              <a:buChar char="∙"/>
            </a:pPr>
            <a:r>
              <a:rPr lang="fr-FR" noProof="0" dirty="0">
                <a:latin typeface="+mn-lt"/>
                <a:ea typeface="Calibri"/>
                <a:cs typeface="Calibri"/>
                <a:sym typeface="Calibri"/>
              </a:rPr>
              <a:t>Un pic correspond à une épidémie à laquelle il faut faire face, ou à l'augmentation saisonnière habituelle observée à ce moment-là, ou encore à une erreur ou à un changement dans la collecte des données.</a:t>
            </a:r>
            <a:endParaRPr lang="fr-FR" noProof="0" dirty="0">
              <a:latin typeface="+mn-lt"/>
            </a:endParaRPr>
          </a:p>
          <a:p>
            <a:pPr marL="770255" lvl="1" indent="-295910" algn="l" rtl="0">
              <a:lnSpc>
                <a:spcPct val="115000"/>
              </a:lnSpc>
              <a:spcBef>
                <a:spcPts val="0"/>
              </a:spcBef>
              <a:spcAft>
                <a:spcPts val="0"/>
              </a:spcAft>
              <a:buClr>
                <a:schemeClr val="dk1"/>
              </a:buClr>
              <a:buSzPts val="1200"/>
              <a:buFont typeface="Noto Sans Symbols"/>
              <a:buChar char="∙"/>
            </a:pPr>
            <a:r>
              <a:rPr lang="fr-FR" noProof="0" dirty="0">
                <a:latin typeface="+mn-lt"/>
                <a:ea typeface="Calibri"/>
                <a:cs typeface="Calibri"/>
                <a:sym typeface="Calibri"/>
              </a:rPr>
              <a:t>Il est à noter que pour certaines maladies (</a:t>
            </a:r>
            <a:r>
              <a:rPr lang="fr-FR" i="1" noProof="0" dirty="0">
                <a:latin typeface="+mn-lt"/>
                <a:ea typeface="Calibri"/>
                <a:cs typeface="Calibri"/>
                <a:sym typeface="Calibri"/>
              </a:rPr>
              <a:t>comme Ebola ou la polio</a:t>
            </a:r>
            <a:r>
              <a:rPr lang="fr-FR" noProof="0" dirty="0">
                <a:latin typeface="+mn-lt"/>
                <a:ea typeface="Calibri"/>
                <a:cs typeface="Calibri"/>
                <a:sym typeface="Calibri"/>
              </a:rPr>
              <a:t>), un seul cas représente une menace pour la santé publique qui nécessite une action.</a:t>
            </a:r>
            <a:endParaRPr lang="fr-FR" noProof="0" dirty="0">
              <a:latin typeface="+mn-lt"/>
            </a:endParaRPr>
          </a:p>
          <a:p>
            <a:pPr marL="474254" lvl="1" indent="0" algn="l" rtl="0">
              <a:lnSpc>
                <a:spcPct val="115000"/>
              </a:lnSpc>
              <a:spcBef>
                <a:spcPts val="0"/>
              </a:spcBef>
              <a:spcAft>
                <a:spcPts val="0"/>
              </a:spcAft>
              <a:buClr>
                <a:schemeClr val="dk1"/>
              </a:buClr>
              <a:buSzPts val="1200"/>
              <a:buFont typeface="Noto Sans Symbols"/>
              <a:buNone/>
            </a:pPr>
            <a:endParaRPr lang="fr-FR"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noProof="0" dirty="0">
                <a:latin typeface="+mn-lt"/>
                <a:ea typeface="Calibri"/>
                <a:cs typeface="Calibri"/>
                <a:sym typeface="Calibri"/>
              </a:rPr>
              <a:t>les informations relatives à la surveillance doivent ensuite être </a:t>
            </a:r>
            <a:r>
              <a:rPr lang="fr-FR" b="1" noProof="0" dirty="0">
                <a:latin typeface="+mn-lt"/>
                <a:ea typeface="Calibri"/>
                <a:cs typeface="Calibri"/>
                <a:sym typeface="Calibri"/>
              </a:rPr>
              <a:t>communiquées </a:t>
            </a:r>
            <a:r>
              <a:rPr lang="fr-FR" noProof="0" dirty="0">
                <a:latin typeface="+mn-lt"/>
                <a:ea typeface="Calibri"/>
                <a:cs typeface="Calibri"/>
                <a:sym typeface="Calibri"/>
              </a:rPr>
              <a:t>en temps utile aux personnes qui ont besoin d'être informées, par exemple : </a:t>
            </a:r>
          </a:p>
          <a:p>
            <a:pPr marL="770255" lvl="1" indent="-295910" algn="l" rtl="0">
              <a:lnSpc>
                <a:spcPct val="115000"/>
              </a:lnSpc>
              <a:spcBef>
                <a:spcPts val="0"/>
              </a:spcBef>
              <a:spcAft>
                <a:spcPts val="0"/>
              </a:spcAft>
              <a:buClr>
                <a:schemeClr val="dk1"/>
              </a:buClr>
              <a:buSzPts val="1200"/>
              <a:buFont typeface="Courier New"/>
              <a:buChar char="o"/>
            </a:pPr>
            <a:r>
              <a:rPr lang="fr-FR" noProof="0" dirty="0">
                <a:latin typeface="+mn-lt"/>
                <a:ea typeface="Calibri"/>
                <a:cs typeface="Calibri"/>
                <a:sym typeface="Calibri"/>
              </a:rPr>
              <a:t>Les niveaux supérieurs des ministères, les responsables de l'action et les personnes qui ont communiqué les données à l'origine.</a:t>
            </a:r>
            <a:endParaRPr lang="fr-FR" noProof="0" dirty="0">
              <a:latin typeface="+mn-lt"/>
            </a:endParaRPr>
          </a:p>
          <a:p>
            <a:pPr marL="770255" lvl="1" indent="-295910" algn="l" rtl="0">
              <a:lnSpc>
                <a:spcPct val="115000"/>
              </a:lnSpc>
              <a:spcBef>
                <a:spcPts val="0"/>
              </a:spcBef>
              <a:spcAft>
                <a:spcPts val="0"/>
              </a:spcAft>
              <a:buClr>
                <a:schemeClr val="dk1"/>
              </a:buClr>
              <a:buSzPts val="1200"/>
              <a:buFont typeface="Courier New"/>
              <a:buChar char="o"/>
            </a:pPr>
            <a:r>
              <a:rPr lang="fr-FR" noProof="0" dirty="0">
                <a:latin typeface="+mn-lt"/>
                <a:ea typeface="Calibri"/>
                <a:cs typeface="Calibri"/>
                <a:sym typeface="Calibri"/>
              </a:rPr>
              <a:t>Les cliniciens qui utilisent les informations pour le diagnostic et le traitement.</a:t>
            </a:r>
          </a:p>
          <a:p>
            <a:pPr marL="770255" lvl="1" indent="-295910" algn="l" rtl="0">
              <a:lnSpc>
                <a:spcPct val="115000"/>
              </a:lnSpc>
              <a:spcBef>
                <a:spcPts val="0"/>
              </a:spcBef>
              <a:spcAft>
                <a:spcPts val="0"/>
              </a:spcAft>
              <a:buClr>
                <a:schemeClr val="dk1"/>
              </a:buClr>
              <a:buSzPts val="1200"/>
              <a:buFont typeface="Courier New"/>
              <a:buChar char="o"/>
            </a:pPr>
            <a:r>
              <a:rPr lang="fr-FR" noProof="0" dirty="0">
                <a:latin typeface="+mn-lt"/>
                <a:ea typeface="Calibri"/>
                <a:cs typeface="Calibri"/>
                <a:sym typeface="Calibri"/>
              </a:rPr>
              <a:t>Autres secteurs susceptibles de fournir des données ou ayant besoin d'être informés (</a:t>
            </a:r>
            <a:r>
              <a:rPr lang="fr-FR" i="1" noProof="0" dirty="0">
                <a:latin typeface="+mn-lt"/>
                <a:ea typeface="Calibri"/>
                <a:cs typeface="Calibri"/>
                <a:sym typeface="Calibri"/>
              </a:rPr>
              <a:t>par exemple, les tendances des données de surveillance de la rage peuvent être partagées avec les ministères de la santé, de l'agriculture et/ou de la faune</a:t>
            </a:r>
            <a:r>
              <a:rPr lang="fr-FR" noProof="0" dirty="0">
                <a:latin typeface="+mn-lt"/>
                <a:ea typeface="Calibri"/>
                <a:cs typeface="Calibri"/>
                <a:sym typeface="Calibri"/>
              </a:rPr>
              <a:t>).</a:t>
            </a:r>
            <a:endParaRPr lang="fr-FR" noProof="0" dirty="0">
              <a:latin typeface="+mn-lt"/>
            </a:endParaRPr>
          </a:p>
          <a:p>
            <a:pPr marL="474254" lvl="1" indent="0" algn="l" rtl="0">
              <a:lnSpc>
                <a:spcPct val="115000"/>
              </a:lnSpc>
              <a:spcBef>
                <a:spcPts val="0"/>
              </a:spcBef>
              <a:spcAft>
                <a:spcPts val="0"/>
              </a:spcAft>
              <a:buClr>
                <a:schemeClr val="dk1"/>
              </a:buClr>
              <a:buSzPts val="1200"/>
              <a:buFont typeface="Noto Sans Symbols"/>
              <a:buNone/>
            </a:pPr>
            <a:endParaRPr lang="fr-FR"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noProof="0" dirty="0">
                <a:latin typeface="+mn-lt"/>
                <a:ea typeface="Calibri"/>
                <a:cs typeface="Calibri"/>
                <a:sym typeface="Calibri"/>
              </a:rPr>
              <a:t>enfin, </a:t>
            </a:r>
            <a:r>
              <a:rPr lang="fr-FR" b="1" noProof="0" dirty="0">
                <a:latin typeface="+mn-lt"/>
                <a:ea typeface="Calibri"/>
                <a:cs typeface="Calibri"/>
                <a:sym typeface="Calibri"/>
              </a:rPr>
              <a:t>une action </a:t>
            </a:r>
            <a:r>
              <a:rPr lang="fr-FR" noProof="0" dirty="0">
                <a:latin typeface="+mn-lt"/>
                <a:ea typeface="Calibri"/>
                <a:cs typeface="Calibri"/>
                <a:sym typeface="Calibri"/>
              </a:rPr>
              <a:t>qui peut être une enquête sur un cas ou un foyer, une augmentation ou une modification des tests, la mise en œuvre de mesures de contrôle et de prévention, un changement de politique ou de pratique, ou la collecte d’informations supplémentaires.</a:t>
            </a:r>
            <a:endParaRPr lang="fr-FR" noProof="0" dirty="0">
              <a:latin typeface="+mn-lt"/>
            </a:endParaRPr>
          </a:p>
          <a:p>
            <a:pPr marL="0" lvl="0" indent="0" algn="l" rtl="0">
              <a:lnSpc>
                <a:spcPct val="115000"/>
              </a:lnSpc>
              <a:spcBef>
                <a:spcPts val="0"/>
              </a:spcBef>
              <a:spcAft>
                <a:spcPts val="0"/>
              </a:spcAft>
              <a:buClr>
                <a:schemeClr val="dk1"/>
              </a:buClr>
              <a:buSzPts val="1200"/>
              <a:buFont typeface="Arial"/>
              <a:buNone/>
            </a:pPr>
            <a:endParaRPr lang="fr-FR"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b="1" u="sng" noProof="0" dirty="0">
                <a:latin typeface="+mn-lt"/>
                <a:ea typeface="Calibri"/>
                <a:cs typeface="Calibri"/>
                <a:sym typeface="Calibri"/>
              </a:rPr>
              <a:t>Demandez</a:t>
            </a:r>
            <a:r>
              <a:rPr lang="fr-FR" b="1" u="none" noProof="0" dirty="0">
                <a:latin typeface="+mn-lt"/>
                <a:ea typeface="Calibri"/>
                <a:cs typeface="Calibri"/>
                <a:sym typeface="Calibri"/>
              </a:rPr>
              <a:t> </a:t>
            </a:r>
            <a:r>
              <a:rPr lang="fr-FR" b="0" u="none" noProof="0" dirty="0">
                <a:latin typeface="+mn-lt"/>
                <a:ea typeface="Calibri"/>
                <a:cs typeface="Calibri"/>
                <a:sym typeface="Calibri"/>
              </a:rPr>
              <a:t>aux </a:t>
            </a:r>
            <a:r>
              <a:rPr lang="fr-FR" noProof="0" dirty="0">
                <a:latin typeface="+mn-lt"/>
                <a:ea typeface="Calibri"/>
                <a:cs typeface="Calibri"/>
                <a:sym typeface="Calibri"/>
              </a:rPr>
              <a:t>participants s'ils ont des questions sur ce cycle de surveillance de la santé publique.  </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b="1" u="sng"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b="1" u="sng" noProof="0" dirty="0">
                <a:latin typeface="+mn-lt"/>
                <a:ea typeface="Calibri"/>
                <a:cs typeface="Calibri"/>
                <a:sym typeface="Calibri"/>
              </a:rPr>
              <a:t>Remerciez</a:t>
            </a:r>
            <a:r>
              <a:rPr lang="fr-FR" b="1" u="none" noProof="0" dirty="0">
                <a:latin typeface="+mn-lt"/>
                <a:ea typeface="Calibri"/>
                <a:cs typeface="Calibri"/>
                <a:sym typeface="Calibri"/>
              </a:rPr>
              <a:t> </a:t>
            </a:r>
            <a:r>
              <a:rPr lang="fr-FR" sz="1200" b="0" u="none" noProof="0" dirty="0">
                <a:latin typeface="+mn-lt"/>
                <a:ea typeface="Calibri"/>
                <a:cs typeface="Calibri"/>
                <a:sym typeface="Calibri"/>
              </a:rPr>
              <a:t>les </a:t>
            </a:r>
            <a:r>
              <a:rPr lang="fr-FR" sz="1200" b="0" noProof="0" dirty="0">
                <a:latin typeface="+mn-lt"/>
                <a:ea typeface="Calibri"/>
                <a:cs typeface="Calibri"/>
                <a:sym typeface="Calibri"/>
              </a:rPr>
              <a:t>répondants pour leurs </a:t>
            </a:r>
            <a:r>
              <a:rPr lang="fr-FR" noProof="0" dirty="0">
                <a:latin typeface="+mn-lt"/>
                <a:ea typeface="Calibri"/>
                <a:cs typeface="Calibri"/>
                <a:sym typeface="Calibri"/>
              </a:rPr>
              <a:t>questions et y répondre.</a:t>
            </a:r>
            <a:endParaRPr lang="fr-FR" noProof="0" dirty="0">
              <a:latin typeface="+mn-lt"/>
            </a:endParaRPr>
          </a:p>
          <a:p>
            <a:pPr marL="0" lvl="0" indent="0" algn="l" rtl="0">
              <a:lnSpc>
                <a:spcPct val="115000"/>
              </a:lnSpc>
              <a:spcBef>
                <a:spcPts val="0"/>
              </a:spcBef>
              <a:spcAft>
                <a:spcPts val="0"/>
              </a:spcAft>
              <a:buSzPts val="1400"/>
              <a:buNone/>
            </a:pPr>
            <a:endParaRPr lang="fr-FR" sz="1200" b="1"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Résumez</a:t>
            </a:r>
            <a:r>
              <a:rPr lang="fr-FR" sz="1200" b="1" u="none" noProof="0" dirty="0">
                <a:latin typeface="+mn-lt"/>
                <a:ea typeface="Calibri"/>
                <a:cs typeface="Calibri"/>
                <a:sym typeface="Calibri"/>
              </a:rPr>
              <a:t> </a:t>
            </a:r>
            <a:r>
              <a:rPr lang="fr-FR" sz="1200" noProof="0" dirty="0">
                <a:latin typeface="+mn-lt"/>
                <a:ea typeface="Calibri"/>
                <a:cs typeface="Calibri"/>
                <a:sym typeface="Calibri"/>
              </a:rPr>
              <a:t>en </a:t>
            </a:r>
            <a:r>
              <a:rPr lang="fr-FR" sz="1200" b="1" u="sng" noProof="0" dirty="0">
                <a:latin typeface="+mn-lt"/>
                <a:ea typeface="Calibri"/>
                <a:cs typeface="Calibri"/>
                <a:sym typeface="Calibri"/>
              </a:rPr>
              <a:t>disant</a:t>
            </a:r>
            <a:r>
              <a:rPr lang="fr-FR" sz="1200" b="1" u="none" noProof="0" dirty="0">
                <a:latin typeface="+mn-lt"/>
                <a:ea typeface="Calibri"/>
                <a:cs typeface="Calibri"/>
                <a:sym typeface="Calibri"/>
              </a:rPr>
              <a:t> </a:t>
            </a:r>
            <a:r>
              <a:rPr lang="fr-FR" sz="1200" noProof="0" dirty="0">
                <a:latin typeface="+mn-lt"/>
                <a:ea typeface="Calibri"/>
                <a:cs typeface="Calibri"/>
                <a:sym typeface="Calibri"/>
              </a:rPr>
              <a:t>: Le suivi des étapes du cycle de surveillance doit être continu ! </a:t>
            </a:r>
            <a:r>
              <a:rPr lang="fr-FR" sz="1200" b="1" noProof="0" dirty="0">
                <a:latin typeface="+mn-lt"/>
                <a:ea typeface="Calibri"/>
                <a:cs typeface="Calibri"/>
                <a:sym typeface="Calibri"/>
              </a:rPr>
              <a:t>&lt;CLIQUER&gt;</a:t>
            </a:r>
            <a:endParaRPr lang="fr-FR" noProof="0" dirty="0">
              <a:latin typeface="+mn-lt"/>
            </a:endParaRPr>
          </a:p>
          <a:p>
            <a:pPr marL="628650" lvl="1" indent="-95250" algn="l" rtl="0">
              <a:lnSpc>
                <a:spcPct val="115000"/>
              </a:lnSpc>
              <a:spcBef>
                <a:spcPts val="0"/>
              </a:spcBef>
              <a:spcAft>
                <a:spcPts val="0"/>
              </a:spcAft>
              <a:buClr>
                <a:schemeClr val="dk1"/>
              </a:buClr>
              <a:buSzPts val="1200"/>
              <a:buFont typeface="Arial"/>
              <a:buNone/>
            </a:pPr>
            <a:endParaRPr lang="fr-FR" sz="120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Demandez </a:t>
            </a:r>
            <a:r>
              <a:rPr lang="fr-FR" sz="1200" b="0" u="none" noProof="0" dirty="0">
                <a:latin typeface="+mn-lt"/>
                <a:ea typeface="Calibri"/>
                <a:cs typeface="Calibri"/>
                <a:sym typeface="Calibri"/>
              </a:rPr>
              <a:t>aux </a:t>
            </a:r>
            <a:r>
              <a:rPr lang="fr-FR" sz="1200" noProof="0" dirty="0">
                <a:latin typeface="+mn-lt"/>
                <a:ea typeface="Calibri"/>
                <a:cs typeface="Calibri"/>
                <a:sym typeface="Calibri"/>
              </a:rPr>
              <a:t>participants quelles sont les questions à poser lors du suivi.  </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sz="120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Résumez</a:t>
            </a:r>
            <a:r>
              <a:rPr lang="fr-FR" sz="1200" b="1" u="none" noProof="0" dirty="0">
                <a:latin typeface="+mn-lt"/>
                <a:ea typeface="Calibri"/>
                <a:cs typeface="Calibri"/>
                <a:sym typeface="Calibri"/>
              </a:rPr>
              <a:t> </a:t>
            </a:r>
            <a:r>
              <a:rPr lang="fr-FR" sz="1200" noProof="0" dirty="0">
                <a:latin typeface="+mn-lt"/>
                <a:ea typeface="Calibri"/>
                <a:cs typeface="Calibri"/>
                <a:sym typeface="Calibri"/>
              </a:rPr>
              <a:t>en </a:t>
            </a:r>
            <a:r>
              <a:rPr lang="fr-FR" sz="1200" b="1" u="sng" noProof="0" dirty="0">
                <a:latin typeface="+mn-lt"/>
                <a:ea typeface="Calibri"/>
                <a:cs typeface="Calibri"/>
                <a:sym typeface="Calibri"/>
              </a:rPr>
              <a:t>remerciant</a:t>
            </a:r>
            <a:r>
              <a:rPr lang="fr-FR" sz="1200" b="1" u="none" noProof="0" dirty="0">
                <a:latin typeface="+mn-lt"/>
                <a:ea typeface="Calibri"/>
                <a:cs typeface="Calibri"/>
                <a:sym typeface="Calibri"/>
              </a:rPr>
              <a:t> </a:t>
            </a:r>
            <a:r>
              <a:rPr lang="fr-FR" sz="1200" b="0" u="none" noProof="0" dirty="0">
                <a:latin typeface="+mn-lt"/>
                <a:ea typeface="Calibri"/>
                <a:cs typeface="Calibri"/>
                <a:sym typeface="Calibri"/>
              </a:rPr>
              <a:t>les </a:t>
            </a:r>
            <a:r>
              <a:rPr lang="fr-FR" sz="1200" noProof="0" dirty="0">
                <a:latin typeface="+mn-lt"/>
                <a:ea typeface="Calibri"/>
                <a:cs typeface="Calibri"/>
                <a:sym typeface="Calibri"/>
              </a:rPr>
              <a:t>participants</a:t>
            </a:r>
            <a:r>
              <a:rPr lang="fr-FR" sz="1200" b="1" u="sng" noProof="0" dirty="0">
                <a:latin typeface="+mn-lt"/>
                <a:ea typeface="Calibri"/>
                <a:cs typeface="Calibri"/>
                <a:sym typeface="Calibri"/>
              </a:rPr>
              <a:t> </a:t>
            </a:r>
            <a:r>
              <a:rPr lang="fr-FR" sz="1200" b="0" u="none" noProof="0" dirty="0">
                <a:latin typeface="+mn-lt"/>
                <a:ea typeface="Calibri"/>
                <a:cs typeface="Calibri"/>
                <a:sym typeface="Calibri"/>
              </a:rPr>
              <a:t>pour leurs </a:t>
            </a:r>
            <a:r>
              <a:rPr lang="fr-FR" sz="1200" noProof="0" dirty="0">
                <a:latin typeface="+mn-lt"/>
                <a:ea typeface="Calibri"/>
                <a:cs typeface="Calibri"/>
                <a:sym typeface="Calibri"/>
              </a:rPr>
              <a:t>réponses et en incluant ce qui n'a pas été partagé des puces ci-dessous :</a:t>
            </a:r>
            <a:endParaRPr lang="fr-FR" noProof="0" dirty="0">
              <a:latin typeface="+mn-lt"/>
            </a:endParaRPr>
          </a:p>
          <a:p>
            <a:pPr marL="0" lvl="0" indent="0" algn="l" rtl="0">
              <a:lnSpc>
                <a:spcPct val="115000"/>
              </a:lnSpc>
              <a:spcBef>
                <a:spcPts val="0"/>
              </a:spcBef>
              <a:spcAft>
                <a:spcPts val="0"/>
              </a:spcAft>
              <a:buSzPts val="1400"/>
              <a:buNone/>
            </a:pPr>
            <a:endParaRPr lang="fr-FR" sz="1200" noProof="0" dirty="0">
              <a:latin typeface="+mn-lt"/>
              <a:ea typeface="Calibri"/>
              <a:cs typeface="Calibri"/>
              <a:sym typeface="Calibri"/>
            </a:endParaRPr>
          </a:p>
          <a:p>
            <a:pPr marL="1270000" lvl="2" indent="-355600" algn="l" rtl="0">
              <a:lnSpc>
                <a:spcPct val="150000"/>
              </a:lnSpc>
              <a:spcBef>
                <a:spcPts val="0"/>
              </a:spcBef>
              <a:spcAft>
                <a:spcPts val="0"/>
              </a:spcAft>
              <a:buClr>
                <a:schemeClr val="dk1"/>
              </a:buClr>
              <a:buSzPts val="1200"/>
              <a:buFont typeface="Courier New"/>
              <a:buChar char="o"/>
            </a:pPr>
            <a:r>
              <a:rPr lang="fr-FR" sz="1200" noProof="0" dirty="0">
                <a:latin typeface="+mn-lt"/>
                <a:ea typeface="Calibri"/>
                <a:cs typeface="Calibri"/>
                <a:sym typeface="Calibri"/>
              </a:rPr>
              <a:t>Les cliniciens ou les vétérinaires identifient-ils correctement les cas de maladie et ne font-ils pas d'erreur de diagnostic ?</a:t>
            </a:r>
          </a:p>
          <a:p>
            <a:pPr marL="1270000" lvl="2" indent="-355600" algn="l" rtl="0">
              <a:lnSpc>
                <a:spcPct val="150000"/>
              </a:lnSpc>
              <a:spcBef>
                <a:spcPts val="0"/>
              </a:spcBef>
              <a:spcAft>
                <a:spcPts val="0"/>
              </a:spcAft>
              <a:buClr>
                <a:schemeClr val="dk1"/>
              </a:buClr>
              <a:buSzPts val="1200"/>
              <a:buFont typeface="Courier New"/>
              <a:buChar char="o"/>
            </a:pPr>
            <a:r>
              <a:rPr lang="fr-FR" sz="1200" noProof="0" dirty="0">
                <a:latin typeface="+mn-lt"/>
                <a:ea typeface="Calibri"/>
                <a:cs typeface="Calibri"/>
                <a:sym typeface="Calibri"/>
              </a:rPr>
              <a:t>Quelle est la proportion des cas observés dans les cliniques qui sont effectivement signalés ? Dans quelle mesure les formulaires sont-ils remplis ?</a:t>
            </a:r>
          </a:p>
          <a:p>
            <a:pPr marL="1270000" lvl="2" indent="-355600" algn="l" rtl="0">
              <a:lnSpc>
                <a:spcPct val="150000"/>
              </a:lnSpc>
              <a:spcBef>
                <a:spcPts val="0"/>
              </a:spcBef>
              <a:spcAft>
                <a:spcPts val="0"/>
              </a:spcAft>
              <a:buClr>
                <a:schemeClr val="dk1"/>
              </a:buClr>
              <a:buSzPts val="1200"/>
              <a:buFont typeface="Courier New"/>
              <a:buChar char="o"/>
            </a:pPr>
            <a:r>
              <a:rPr lang="fr-FR" sz="1200" noProof="0" dirty="0">
                <a:latin typeface="+mn-lt"/>
                <a:ea typeface="Calibri"/>
                <a:cs typeface="Calibri"/>
                <a:sym typeface="Calibri"/>
              </a:rPr>
              <a:t>Les données sont-elles examinées chaque semaine, ou les formulaires sont-ils empilés ou rangés dans des boîtes, sans être examinés, ni résumés ?</a:t>
            </a:r>
          </a:p>
          <a:p>
            <a:pPr marL="1270000" lvl="2" indent="-355600" algn="l" rtl="0">
              <a:lnSpc>
                <a:spcPct val="150000"/>
              </a:lnSpc>
              <a:spcBef>
                <a:spcPts val="0"/>
              </a:spcBef>
              <a:spcAft>
                <a:spcPts val="0"/>
              </a:spcAft>
              <a:buClr>
                <a:schemeClr val="dk1"/>
              </a:buClr>
              <a:buSzPts val="1200"/>
              <a:buFont typeface="Courier New"/>
              <a:buChar char="o"/>
            </a:pPr>
            <a:r>
              <a:rPr lang="fr-FR" sz="1200" noProof="0" dirty="0">
                <a:latin typeface="+mn-lt"/>
                <a:ea typeface="Calibri"/>
                <a:cs typeface="Calibri"/>
                <a:sym typeface="Calibri"/>
              </a:rPr>
              <a:t>Si les données de surveillance proviennent de sources multiples, toutes les données sont-elles reçues et combinées en temps utile ?</a:t>
            </a:r>
          </a:p>
          <a:p>
            <a:pPr marL="1270000" lvl="2" indent="-355600" algn="l" rtl="0">
              <a:lnSpc>
                <a:spcPct val="150000"/>
              </a:lnSpc>
              <a:spcBef>
                <a:spcPts val="0"/>
              </a:spcBef>
              <a:spcAft>
                <a:spcPts val="0"/>
              </a:spcAft>
              <a:buClr>
                <a:schemeClr val="dk1"/>
              </a:buClr>
              <a:buSzPts val="1200"/>
              <a:buFont typeface="Courier New"/>
              <a:buChar char="o"/>
            </a:pPr>
            <a:r>
              <a:rPr lang="fr-FR" sz="1200" noProof="0" dirty="0">
                <a:latin typeface="+mn-lt"/>
                <a:ea typeface="Calibri"/>
                <a:cs typeface="Calibri"/>
                <a:sym typeface="Calibri"/>
              </a:rPr>
              <a:t>Même si les formulaires ou les résumés sont examinés, quelqu'un s'interroge-t-il sur la signification des données ?</a:t>
            </a:r>
          </a:p>
          <a:p>
            <a:pPr marL="1270000" lvl="2" indent="-355600" algn="l" rtl="0">
              <a:lnSpc>
                <a:spcPct val="150000"/>
              </a:lnSpc>
              <a:spcBef>
                <a:spcPts val="0"/>
              </a:spcBef>
              <a:spcAft>
                <a:spcPts val="0"/>
              </a:spcAft>
              <a:buClr>
                <a:schemeClr val="dk1"/>
              </a:buClr>
              <a:buSzPts val="1200"/>
              <a:buFont typeface="Courier New"/>
              <a:buChar char="o"/>
            </a:pPr>
            <a:r>
              <a:rPr lang="fr-FR" sz="1200" noProof="0" dirty="0">
                <a:latin typeface="+mn-lt"/>
                <a:ea typeface="Calibri"/>
                <a:cs typeface="Calibri"/>
                <a:sym typeface="Calibri"/>
              </a:rPr>
              <a:t>A quelle fréquence les résultats importants sont-ils communiqués aux partenaires/secteurs concernés et aux fonctionnaires plus haut placés au ministère ?  À quelle fréquence les résultats importants sont-ils communiqués aux prestataires de soins de santé qui voient les patients, afin qu'ils sachent ce qui se passe dans la communauté ?</a:t>
            </a:r>
          </a:p>
          <a:p>
            <a:pPr marL="1270000" lvl="2" indent="-355600" algn="l" rtl="0">
              <a:lnSpc>
                <a:spcPct val="150000"/>
              </a:lnSpc>
              <a:spcBef>
                <a:spcPts val="0"/>
              </a:spcBef>
              <a:spcAft>
                <a:spcPts val="0"/>
              </a:spcAft>
              <a:buClr>
                <a:schemeClr val="dk1"/>
              </a:buClr>
              <a:buSzPts val="1200"/>
              <a:buFont typeface="Courier New"/>
              <a:buChar char="o"/>
            </a:pPr>
            <a:r>
              <a:rPr lang="fr-FR" sz="1200" noProof="0" dirty="0">
                <a:latin typeface="+mn-lt"/>
                <a:ea typeface="Calibri"/>
                <a:cs typeface="Calibri"/>
                <a:sym typeface="Calibri"/>
              </a:rPr>
              <a:t>Des mesures sont-elles prises lorsqu'un problème est identifié ?</a:t>
            </a:r>
            <a:br>
              <a:rPr lang="fr-FR" sz="1200" noProof="0" dirty="0">
                <a:latin typeface="+mn-lt"/>
                <a:ea typeface="Calibri"/>
                <a:cs typeface="Calibri"/>
                <a:sym typeface="Calibri"/>
              </a:rPr>
            </a:br>
            <a:r>
              <a:rPr lang="fr-FR" sz="1200" noProof="0" dirty="0">
                <a:latin typeface="+mn-lt"/>
                <a:ea typeface="Calibri"/>
                <a:cs typeface="Calibri"/>
                <a:sym typeface="Calibri"/>
              </a:rPr>
              <a:t> </a:t>
            </a:r>
            <a:endParaRPr lang="fr-FR" noProof="0" dirty="0">
              <a:latin typeface="+mn-lt"/>
            </a:endParaRPr>
          </a:p>
          <a:p>
            <a:pPr marL="0" lvl="0" indent="0" algn="l" rtl="0">
              <a:lnSpc>
                <a:spcPct val="100000"/>
              </a:lnSpc>
              <a:spcBef>
                <a:spcPts val="1245"/>
              </a:spcBef>
              <a:spcAft>
                <a:spcPts val="0"/>
              </a:spcAft>
              <a:buSzPts val="1400"/>
              <a:buNone/>
            </a:pPr>
            <a:endParaRPr sz="1200" b="0" u="none" dirty="0">
              <a:latin typeface="Calibri"/>
              <a:ea typeface="Calibri"/>
              <a:cs typeface="Calibri"/>
              <a:sym typeface="Calibri"/>
            </a:endParaRPr>
          </a:p>
          <a:p>
            <a:pPr marL="0" lvl="0" indent="0" algn="l" rtl="0">
              <a:lnSpc>
                <a:spcPct val="100000"/>
              </a:lnSpc>
              <a:spcBef>
                <a:spcPts val="622"/>
              </a:spcBef>
              <a:spcAft>
                <a:spcPts val="0"/>
              </a:spcAft>
              <a:buSzPts val="1400"/>
              <a:buNone/>
            </a:pPr>
            <a:endParaRPr dirty="0"/>
          </a:p>
        </p:txBody>
      </p:sp>
      <p:sp>
        <p:nvSpPr>
          <p:cNvPr id="320" name="Google Shape;320;p5: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6: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6: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r>
              <a:rPr lang="fr-FR" sz="1200" b="1" u="none" noProof="0" dirty="0">
                <a:solidFill>
                  <a:schemeClr val="tx1"/>
                </a:solidFill>
                <a:latin typeface="+mn-lt"/>
                <a:ea typeface="Calibri"/>
                <a:cs typeface="Calibri"/>
                <a:sym typeface="Calibri"/>
              </a:rPr>
              <a:t>Notes de l'instructeur :</a:t>
            </a:r>
            <a:endParaRPr lang="fr-FR" noProof="0" dirty="0">
              <a:solidFill>
                <a:schemeClr val="tx1"/>
              </a:solidFill>
              <a:latin typeface="+mn-lt"/>
            </a:endParaRPr>
          </a:p>
          <a:p>
            <a:pPr marL="0" lvl="0" indent="0" algn="l" rtl="0">
              <a:lnSpc>
                <a:spcPct val="100000"/>
              </a:lnSpc>
              <a:spcBef>
                <a:spcPts val="0"/>
              </a:spcBef>
              <a:spcAft>
                <a:spcPts val="0"/>
              </a:spcAft>
              <a:buSzPts val="1400"/>
              <a:buNone/>
            </a:pPr>
            <a:endParaRPr lang="fr-FR" sz="1200" b="0" u="none" noProof="0" dirty="0">
              <a:solidFill>
                <a:schemeClr val="tx1"/>
              </a:solidFill>
              <a:latin typeface="+mn-lt"/>
              <a:ea typeface="Calibri"/>
              <a:cs typeface="Calibri"/>
              <a:sym typeface="Calibri"/>
            </a:endParaRPr>
          </a:p>
          <a:p>
            <a:pPr marL="171450" marR="0" lvl="0" indent="-171450" algn="l" rtl="0">
              <a:lnSpc>
                <a:spcPct val="100000"/>
              </a:lnSpc>
              <a:spcBef>
                <a:spcPts val="1245"/>
              </a:spcBef>
              <a:spcAft>
                <a:spcPts val="0"/>
              </a:spcAft>
              <a:buClr>
                <a:srgbClr val="00810B"/>
              </a:buClr>
              <a:buSzPts val="1200"/>
              <a:buFont typeface="Arial"/>
              <a:buChar char="•"/>
            </a:pPr>
            <a:r>
              <a:rPr lang="fr-FR" sz="1200" b="1" i="0" u="sng" noProof="0" dirty="0">
                <a:solidFill>
                  <a:schemeClr val="tx1"/>
                </a:solidFill>
                <a:latin typeface="+mn-lt"/>
                <a:ea typeface="Calibri"/>
                <a:cs typeface="Calibri"/>
                <a:sym typeface="Calibri"/>
              </a:rPr>
              <a:t>Demandez</a:t>
            </a:r>
            <a:r>
              <a:rPr lang="fr-FR" sz="1200" b="0" i="0" u="none" noProof="0" dirty="0">
                <a:solidFill>
                  <a:schemeClr val="tx1"/>
                </a:solidFill>
                <a:latin typeface="+mn-lt"/>
                <a:ea typeface="Calibri"/>
                <a:cs typeface="Calibri"/>
                <a:sym typeface="Calibri"/>
              </a:rPr>
              <a:t> aux participants de remettre leur « cahier d'exercices du participant » pour s'exercer : Étapes du cycle de surveillance.</a:t>
            </a:r>
            <a:endParaRPr lang="fr-FR" noProof="0" dirty="0">
              <a:solidFill>
                <a:schemeClr val="tx1"/>
              </a:solidFill>
              <a:latin typeface="+mn-lt"/>
            </a:endParaRPr>
          </a:p>
          <a:p>
            <a:pPr marL="171450" lvl="0" indent="-95250" algn="l" rtl="0">
              <a:lnSpc>
                <a:spcPct val="100000"/>
              </a:lnSpc>
              <a:spcBef>
                <a:spcPts val="1867"/>
              </a:spcBef>
              <a:spcAft>
                <a:spcPts val="0"/>
              </a:spcAft>
              <a:buClr>
                <a:schemeClr val="dk1"/>
              </a:buClr>
              <a:buSzPts val="1200"/>
              <a:buFont typeface="Arial"/>
              <a:buNone/>
            </a:pPr>
            <a:endParaRPr lang="fr-FR" b="1" i="0" noProof="0" dirty="0">
              <a:solidFill>
                <a:schemeClr val="tx1"/>
              </a:solidFill>
              <a:latin typeface="+mn-lt"/>
              <a:ea typeface="Calibri"/>
              <a:cs typeface="Calibri"/>
              <a:sym typeface="Calibri"/>
            </a:endParaRPr>
          </a:p>
          <a:p>
            <a:pPr marL="171450" lvl="0" indent="-171450" algn="l" rtl="0">
              <a:lnSpc>
                <a:spcPct val="100000"/>
              </a:lnSpc>
              <a:spcBef>
                <a:spcPts val="1867"/>
              </a:spcBef>
              <a:spcAft>
                <a:spcPts val="0"/>
              </a:spcAft>
              <a:buClr>
                <a:schemeClr val="dk1"/>
              </a:buClr>
              <a:buSzPts val="1200"/>
              <a:buFont typeface="Noto Sans Symbols"/>
              <a:buChar char="❖"/>
            </a:pPr>
            <a:r>
              <a:rPr lang="fr-FR" sz="1200" b="1" i="1" u="none" noProof="0" dirty="0">
                <a:solidFill>
                  <a:schemeClr val="tx1"/>
                </a:solidFill>
                <a:latin typeface="+mn-lt"/>
                <a:ea typeface="Calibri"/>
                <a:cs typeface="Calibri"/>
                <a:sym typeface="Calibri"/>
              </a:rPr>
              <a:t>Durée totale de l'exercice : 25 minutes</a:t>
            </a:r>
          </a:p>
          <a:p>
            <a:pPr marL="0" lvl="0" indent="0" algn="l" rtl="0">
              <a:lnSpc>
                <a:spcPct val="100000"/>
              </a:lnSpc>
              <a:spcBef>
                <a:spcPts val="1867"/>
              </a:spcBef>
              <a:spcAft>
                <a:spcPts val="0"/>
              </a:spcAft>
              <a:buSzPts val="1400"/>
              <a:buNone/>
            </a:pPr>
            <a:endParaRPr lang="fr-FR" i="1" noProof="0" dirty="0">
              <a:solidFill>
                <a:schemeClr val="tx1"/>
              </a:solidFill>
              <a:latin typeface="+mn-lt"/>
              <a:ea typeface="Calibri"/>
              <a:cs typeface="Calibri"/>
              <a:sym typeface="Calibri"/>
            </a:endParaRPr>
          </a:p>
          <a:p>
            <a:pPr marL="457200" lvl="1" indent="0" algn="l" rtl="0">
              <a:lnSpc>
                <a:spcPct val="100000"/>
              </a:lnSpc>
              <a:spcBef>
                <a:spcPts val="1867"/>
              </a:spcBef>
              <a:spcAft>
                <a:spcPts val="0"/>
              </a:spcAft>
              <a:buSzPts val="1400"/>
              <a:buNone/>
            </a:pPr>
            <a:r>
              <a:rPr lang="fr-FR" b="1" i="1" u="sng" noProof="0" dirty="0">
                <a:solidFill>
                  <a:schemeClr val="tx1"/>
                </a:solidFill>
                <a:latin typeface="+mn-lt"/>
                <a:ea typeface="Calibri"/>
                <a:cs typeface="Calibri"/>
                <a:sym typeface="Calibri"/>
              </a:rPr>
              <a:t>Partie 1</a:t>
            </a:r>
            <a:r>
              <a:rPr lang="fr-FR" b="1" i="1" u="none" noProof="0" dirty="0">
                <a:solidFill>
                  <a:schemeClr val="tx1"/>
                </a:solidFill>
                <a:latin typeface="+mn-lt"/>
                <a:ea typeface="Calibri"/>
                <a:cs typeface="Calibri"/>
                <a:sym typeface="Calibri"/>
              </a:rPr>
              <a:t> </a:t>
            </a:r>
            <a:r>
              <a:rPr lang="fr-FR" b="1" i="1" noProof="0" dirty="0">
                <a:solidFill>
                  <a:schemeClr val="tx1"/>
                </a:solidFill>
                <a:latin typeface="+mn-lt"/>
                <a:ea typeface="Calibri"/>
                <a:cs typeface="Calibri"/>
                <a:sym typeface="Calibri"/>
              </a:rPr>
              <a:t>- Attribution des notes (8 minutes)</a:t>
            </a:r>
            <a:endParaRPr lang="fr-FR" sz="1200" b="1" i="1" u="none" noProof="0" dirty="0">
              <a:solidFill>
                <a:schemeClr val="tx1"/>
              </a:solidFill>
              <a:latin typeface="+mn-lt"/>
              <a:ea typeface="Calibri"/>
              <a:cs typeface="Calibri"/>
              <a:sym typeface="Calibri"/>
            </a:endParaRPr>
          </a:p>
          <a:p>
            <a:pPr marL="685800" lvl="1" indent="-228600" algn="l" rtl="0">
              <a:lnSpc>
                <a:spcPct val="115000"/>
              </a:lnSpc>
              <a:spcBef>
                <a:spcPts val="622"/>
              </a:spcBef>
              <a:spcAft>
                <a:spcPts val="0"/>
              </a:spcAft>
              <a:buClr>
                <a:schemeClr val="dk1"/>
              </a:buClr>
              <a:buSzPts val="1200"/>
              <a:buFont typeface="Calibri"/>
              <a:buAutoNum type="arabicPeriod"/>
            </a:pPr>
            <a:r>
              <a:rPr lang="fr-FR" sz="1200" b="1" i="1" u="none" noProof="0" dirty="0">
                <a:solidFill>
                  <a:schemeClr val="tx1"/>
                </a:solidFill>
                <a:latin typeface="+mn-lt"/>
                <a:ea typeface="Calibri"/>
                <a:cs typeface="Calibri"/>
                <a:sym typeface="Calibri"/>
              </a:rPr>
              <a:t>Divisez le groupe par ministères/secteurs en groupes de 3-4 personnes.</a:t>
            </a:r>
          </a:p>
          <a:p>
            <a:pPr marL="685800" lvl="1" indent="-228600" algn="l" rtl="0">
              <a:lnSpc>
                <a:spcPct val="115000"/>
              </a:lnSpc>
              <a:spcBef>
                <a:spcPts val="0"/>
              </a:spcBef>
              <a:spcAft>
                <a:spcPts val="0"/>
              </a:spcAft>
              <a:buClr>
                <a:schemeClr val="dk1"/>
              </a:buClr>
              <a:buSzPts val="1200"/>
              <a:buFont typeface="Calibri"/>
              <a:buAutoNum type="arabicPeriod"/>
            </a:pPr>
            <a:r>
              <a:rPr lang="fr-FR" sz="1200" b="1" i="1" u="none" noProof="0" dirty="0">
                <a:solidFill>
                  <a:schemeClr val="tx1"/>
                </a:solidFill>
                <a:latin typeface="+mn-lt"/>
                <a:ea typeface="Calibri"/>
                <a:cs typeface="Calibri"/>
                <a:sym typeface="Calibri"/>
              </a:rPr>
              <a:t>Demandez aux participants de passer en revue les six étapes du cycle de surveillance.</a:t>
            </a:r>
            <a:endParaRPr lang="fr-FR" noProof="0" dirty="0">
              <a:solidFill>
                <a:schemeClr val="tx1"/>
              </a:solidFill>
              <a:latin typeface="+mn-lt"/>
            </a:endParaRPr>
          </a:p>
          <a:p>
            <a:pPr marL="685800" lvl="1" indent="-228600" algn="l" rtl="0">
              <a:lnSpc>
                <a:spcPct val="115000"/>
              </a:lnSpc>
              <a:spcBef>
                <a:spcPts val="0"/>
              </a:spcBef>
              <a:spcAft>
                <a:spcPts val="0"/>
              </a:spcAft>
              <a:buClr>
                <a:schemeClr val="dk1"/>
              </a:buClr>
              <a:buSzPts val="1200"/>
              <a:buFont typeface="Calibri"/>
              <a:buAutoNum type="arabicPeriod"/>
            </a:pPr>
            <a:r>
              <a:rPr lang="fr-FR" sz="1200" b="1" i="1" u="none" noProof="0" dirty="0">
                <a:solidFill>
                  <a:schemeClr val="tx1"/>
                </a:solidFill>
                <a:latin typeface="+mn-lt"/>
                <a:ea typeface="Calibri"/>
                <a:cs typeface="Calibri"/>
                <a:sym typeface="Calibri"/>
              </a:rPr>
              <a:t>Travaillant seuls (ou ensemble, si plusieurs participants sont issus du même ministère/secteur), les participants doivent attribuer une note à chaque étape du cycle de surveillance sur la base de leur propre expérience dans leur secteur. La note doit être comprise entre 0 et 3. </a:t>
            </a:r>
            <a:endParaRPr lang="fr-FR" noProof="0" dirty="0">
              <a:solidFill>
                <a:schemeClr val="tx1"/>
              </a:solidFill>
              <a:latin typeface="+mn-lt"/>
            </a:endParaRPr>
          </a:p>
          <a:p>
            <a:pPr marL="1405707" lvl="1" indent="0" algn="l" rtl="0">
              <a:lnSpc>
                <a:spcPct val="115000"/>
              </a:lnSpc>
              <a:spcBef>
                <a:spcPts val="0"/>
              </a:spcBef>
              <a:spcAft>
                <a:spcPts val="0"/>
              </a:spcAft>
              <a:buSzPts val="1400"/>
              <a:buNone/>
            </a:pPr>
            <a:r>
              <a:rPr lang="fr-FR" sz="1200" b="1" i="1" u="none" noProof="0" dirty="0">
                <a:solidFill>
                  <a:schemeClr val="tx1"/>
                </a:solidFill>
                <a:latin typeface="+mn-lt"/>
                <a:ea typeface="Calibri"/>
                <a:cs typeface="Calibri"/>
                <a:sym typeface="Calibri"/>
              </a:rPr>
              <a:t>Les scores :</a:t>
            </a:r>
            <a:endParaRPr lang="fr-FR" noProof="0" dirty="0">
              <a:solidFill>
                <a:schemeClr val="tx1"/>
              </a:solidFill>
              <a:latin typeface="+mn-lt"/>
            </a:endParaRPr>
          </a:p>
          <a:p>
            <a:pPr marL="1405707" lvl="1" indent="0" algn="l" rtl="0">
              <a:lnSpc>
                <a:spcPct val="115000"/>
              </a:lnSpc>
              <a:spcBef>
                <a:spcPts val="0"/>
              </a:spcBef>
              <a:spcAft>
                <a:spcPts val="0"/>
              </a:spcAft>
              <a:buSzPts val="1400"/>
              <a:buNone/>
            </a:pPr>
            <a:r>
              <a:rPr lang="fr-FR" sz="1200" b="1" i="1" u="none" noProof="0" dirty="0">
                <a:solidFill>
                  <a:schemeClr val="tx1"/>
                </a:solidFill>
                <a:latin typeface="+mn-lt"/>
                <a:ea typeface="Calibri"/>
                <a:cs typeface="Calibri"/>
                <a:sym typeface="Calibri"/>
              </a:rPr>
              <a:t>0 = Ne sait pas</a:t>
            </a:r>
            <a:endParaRPr lang="fr-FR" noProof="0" dirty="0">
              <a:solidFill>
                <a:schemeClr val="tx1"/>
              </a:solidFill>
              <a:latin typeface="+mn-lt"/>
            </a:endParaRPr>
          </a:p>
          <a:p>
            <a:pPr marL="1405707" marR="0" lvl="1" indent="0" algn="l" rtl="0">
              <a:lnSpc>
                <a:spcPct val="115000"/>
              </a:lnSpc>
              <a:spcBef>
                <a:spcPts val="0"/>
              </a:spcBef>
              <a:spcAft>
                <a:spcPts val="0"/>
              </a:spcAft>
              <a:buClr>
                <a:srgbClr val="000000"/>
              </a:buClr>
              <a:buSzPts val="1200"/>
              <a:buFont typeface="Calibri"/>
              <a:buNone/>
            </a:pPr>
            <a:r>
              <a:rPr lang="fr-FR" sz="1200" b="1" i="1" u="none" noProof="0" dirty="0">
                <a:solidFill>
                  <a:schemeClr val="tx1"/>
                </a:solidFill>
                <a:latin typeface="+mn-lt"/>
                <a:ea typeface="Calibri"/>
                <a:cs typeface="Calibri"/>
                <a:sym typeface="Calibri"/>
              </a:rPr>
              <a:t>1 = Rarement/jamais</a:t>
            </a:r>
            <a:endParaRPr lang="fr-FR" noProof="0" dirty="0">
              <a:solidFill>
                <a:schemeClr val="tx1"/>
              </a:solidFill>
              <a:latin typeface="+mn-lt"/>
            </a:endParaRPr>
          </a:p>
          <a:p>
            <a:pPr marL="1405707" marR="0" lvl="1" indent="0" algn="l" rtl="0">
              <a:lnSpc>
                <a:spcPct val="115000"/>
              </a:lnSpc>
              <a:spcBef>
                <a:spcPts val="0"/>
              </a:spcBef>
              <a:spcAft>
                <a:spcPts val="0"/>
              </a:spcAft>
              <a:buClr>
                <a:srgbClr val="000000"/>
              </a:buClr>
              <a:buSzPts val="1200"/>
              <a:buFont typeface="Calibri"/>
              <a:buNone/>
            </a:pPr>
            <a:r>
              <a:rPr lang="fr-FR" sz="1200" b="1" i="1" u="none" noProof="0" dirty="0">
                <a:solidFill>
                  <a:schemeClr val="tx1"/>
                </a:solidFill>
                <a:latin typeface="+mn-lt"/>
                <a:ea typeface="Calibri"/>
                <a:cs typeface="Calibri"/>
                <a:sym typeface="Calibri"/>
              </a:rPr>
              <a:t>2 = Parfois</a:t>
            </a:r>
            <a:endParaRPr lang="fr-FR" noProof="0" dirty="0">
              <a:solidFill>
                <a:schemeClr val="tx1"/>
              </a:solidFill>
              <a:latin typeface="+mn-lt"/>
            </a:endParaRPr>
          </a:p>
          <a:p>
            <a:pPr marL="1405707" marR="0" lvl="1" indent="0" algn="l" rtl="0">
              <a:lnSpc>
                <a:spcPct val="115000"/>
              </a:lnSpc>
              <a:spcBef>
                <a:spcPts val="0"/>
              </a:spcBef>
              <a:spcAft>
                <a:spcPts val="0"/>
              </a:spcAft>
              <a:buClr>
                <a:srgbClr val="000000"/>
              </a:buClr>
              <a:buSzPts val="1200"/>
              <a:buFont typeface="Calibri"/>
              <a:buNone/>
            </a:pPr>
            <a:r>
              <a:rPr lang="fr-FR" sz="1200" b="1" i="1" u="none" noProof="0" dirty="0">
                <a:solidFill>
                  <a:schemeClr val="tx1"/>
                </a:solidFill>
                <a:latin typeface="+mn-lt"/>
                <a:ea typeface="Calibri"/>
                <a:cs typeface="Calibri"/>
                <a:sym typeface="Calibri"/>
              </a:rPr>
              <a:t>3 = Excellent/toujours</a:t>
            </a:r>
          </a:p>
          <a:p>
            <a:pPr marL="685800" marR="0" lvl="1" indent="-228600" algn="l" rtl="0">
              <a:lnSpc>
                <a:spcPct val="115000"/>
              </a:lnSpc>
              <a:spcBef>
                <a:spcPts val="0"/>
              </a:spcBef>
              <a:spcAft>
                <a:spcPts val="0"/>
              </a:spcAft>
              <a:buClr>
                <a:schemeClr val="dk1"/>
              </a:buClr>
              <a:buSzPts val="1200"/>
              <a:buFont typeface="Calibri"/>
              <a:buAutoNum type="arabicPeriod" startAt="4"/>
            </a:pPr>
            <a:r>
              <a:rPr lang="fr-FR" sz="1200" b="1" i="1" u="none" noProof="0" dirty="0">
                <a:solidFill>
                  <a:schemeClr val="tx1"/>
                </a:solidFill>
                <a:latin typeface="+mn-lt"/>
                <a:ea typeface="Calibri"/>
                <a:cs typeface="Calibri"/>
                <a:sym typeface="Calibri"/>
              </a:rPr>
              <a:t>Mentionnez aux participants que leurs résultats ne seront utilisés que dans cette classe et qu'ils ne seront pas collectés ou partagés avec leurs bureaux. Cela pourrait faciliter la volonté de partage.</a:t>
            </a:r>
            <a:endParaRPr lang="fr-FR" noProof="0" dirty="0">
              <a:solidFill>
                <a:schemeClr val="tx1"/>
              </a:solidFill>
              <a:latin typeface="+mn-lt"/>
            </a:endParaRPr>
          </a:p>
          <a:p>
            <a:pPr marL="457200" marR="0" lvl="1" indent="0" algn="l" rtl="0">
              <a:lnSpc>
                <a:spcPct val="115000"/>
              </a:lnSpc>
              <a:spcBef>
                <a:spcPts val="0"/>
              </a:spcBef>
              <a:spcAft>
                <a:spcPts val="0"/>
              </a:spcAft>
              <a:buSzPts val="1400"/>
              <a:buNone/>
            </a:pPr>
            <a:endParaRPr lang="fr-FR" sz="1200" b="1" i="1" u="none" noProof="0" dirty="0">
              <a:solidFill>
                <a:schemeClr val="tx1"/>
              </a:solidFill>
              <a:latin typeface="+mn-lt"/>
              <a:ea typeface="Calibri"/>
              <a:cs typeface="Calibri"/>
              <a:sym typeface="Calibri"/>
            </a:endParaRPr>
          </a:p>
          <a:p>
            <a:pPr marL="457200" lvl="1" indent="0" algn="l" rtl="0">
              <a:lnSpc>
                <a:spcPct val="114999"/>
              </a:lnSpc>
              <a:spcBef>
                <a:spcPts val="0"/>
              </a:spcBef>
              <a:spcAft>
                <a:spcPts val="0"/>
              </a:spcAft>
              <a:buSzPts val="1400"/>
              <a:buNone/>
            </a:pPr>
            <a:r>
              <a:rPr lang="fr-FR" b="1" i="1" u="sng" noProof="0" dirty="0">
                <a:solidFill>
                  <a:schemeClr val="tx1"/>
                </a:solidFill>
                <a:latin typeface="+mn-lt"/>
                <a:ea typeface="Calibri"/>
                <a:cs typeface="Calibri"/>
                <a:sym typeface="Calibri"/>
              </a:rPr>
              <a:t>Partie 2</a:t>
            </a:r>
            <a:r>
              <a:rPr lang="fr-FR" b="1" i="1" u="none" noProof="0" dirty="0">
                <a:solidFill>
                  <a:schemeClr val="tx1"/>
                </a:solidFill>
                <a:latin typeface="+mn-lt"/>
                <a:ea typeface="Calibri"/>
                <a:cs typeface="Calibri"/>
                <a:sym typeface="Calibri"/>
              </a:rPr>
              <a:t> </a:t>
            </a:r>
            <a:r>
              <a:rPr lang="fr-FR" b="1" i="1" noProof="0" dirty="0">
                <a:solidFill>
                  <a:schemeClr val="tx1"/>
                </a:solidFill>
                <a:latin typeface="+mn-lt"/>
                <a:ea typeface="Calibri"/>
                <a:cs typeface="Calibri"/>
                <a:sym typeface="Calibri"/>
              </a:rPr>
              <a:t>- Remplissez le tableau (7 minutes)</a:t>
            </a:r>
            <a:endParaRPr lang="fr-FR" noProof="0" dirty="0">
              <a:solidFill>
                <a:schemeClr val="tx1"/>
              </a:solidFill>
              <a:latin typeface="+mn-lt"/>
            </a:endParaRPr>
          </a:p>
          <a:p>
            <a:pPr marL="685800" lvl="1" indent="-228600" algn="l" rtl="0">
              <a:lnSpc>
                <a:spcPct val="114999"/>
              </a:lnSpc>
              <a:spcBef>
                <a:spcPts val="0"/>
              </a:spcBef>
              <a:spcAft>
                <a:spcPts val="0"/>
              </a:spcAft>
              <a:buClr>
                <a:schemeClr val="dk1"/>
              </a:buClr>
              <a:buSzPts val="1200"/>
              <a:buFont typeface="Calibri"/>
              <a:buAutoNum type="arabicPeriod"/>
            </a:pPr>
            <a:r>
              <a:rPr lang="fr-FR" b="1" i="1" noProof="0" dirty="0">
                <a:solidFill>
                  <a:schemeClr val="tx1"/>
                </a:solidFill>
                <a:latin typeface="+mn-lt"/>
              </a:rPr>
              <a:t>Créez </a:t>
            </a:r>
            <a:r>
              <a:rPr lang="fr-FR" sz="1200" b="1" i="1" u="none" noProof="0" dirty="0">
                <a:solidFill>
                  <a:schemeClr val="tx1"/>
                </a:solidFill>
                <a:latin typeface="+mn-lt"/>
                <a:ea typeface="Calibri"/>
                <a:cs typeface="Calibri"/>
                <a:sym typeface="Calibri"/>
              </a:rPr>
              <a:t>un tableau sur une feuille de papier ou un tableau blanc et enregistrez les réponses afin de pouvoir les comparer. Vous trouverez un exemple de tableau dans les guides d'exercices.</a:t>
            </a:r>
            <a:endParaRPr lang="fr-FR" b="1" i="1" noProof="0" dirty="0">
              <a:solidFill>
                <a:schemeClr val="tx1"/>
              </a:solidFill>
              <a:latin typeface="+mn-lt"/>
              <a:ea typeface="Calibri"/>
              <a:cs typeface="Calibri"/>
              <a:sym typeface="Calibri"/>
            </a:endParaRPr>
          </a:p>
          <a:p>
            <a:pPr marL="685800" lvl="1" indent="-228600" algn="l" rtl="0">
              <a:lnSpc>
                <a:spcPct val="114999"/>
              </a:lnSpc>
              <a:spcBef>
                <a:spcPts val="0"/>
              </a:spcBef>
              <a:spcAft>
                <a:spcPts val="0"/>
              </a:spcAft>
              <a:buClr>
                <a:schemeClr val="dk1"/>
              </a:buClr>
              <a:buSzPts val="1200"/>
              <a:buFont typeface="Calibri"/>
              <a:buAutoNum type="arabicPeriod"/>
            </a:pPr>
            <a:r>
              <a:rPr lang="fr-FR" sz="1200" b="1" i="1" u="none" noProof="0" dirty="0">
                <a:solidFill>
                  <a:schemeClr val="tx1"/>
                </a:solidFill>
                <a:latin typeface="+mn-lt"/>
                <a:ea typeface="Calibri"/>
                <a:cs typeface="Calibri"/>
                <a:sym typeface="Calibri"/>
              </a:rPr>
              <a:t>Examinez les réponses des groupes par ministère/secteur pour chaque étape. S'il y a plusieurs groupes d'un même secteur, demandez à chaque groupe de partager sa note, puis inscrivez la note consensuelle dans le tableau. S'il n'y a pas de consensus, faites la moyenne des notes.</a:t>
            </a:r>
            <a:endParaRPr lang="fr-FR" b="1" i="1" noProof="0" dirty="0">
              <a:solidFill>
                <a:schemeClr val="tx1"/>
              </a:solidFill>
              <a:latin typeface="+mn-lt"/>
              <a:ea typeface="Calibri"/>
              <a:cs typeface="Calibri"/>
              <a:sym typeface="Calibri"/>
            </a:endParaRPr>
          </a:p>
          <a:p>
            <a:pPr marL="685800" lvl="1" indent="-228600" algn="l" rtl="0">
              <a:lnSpc>
                <a:spcPct val="114999"/>
              </a:lnSpc>
              <a:spcBef>
                <a:spcPts val="0"/>
              </a:spcBef>
              <a:spcAft>
                <a:spcPts val="0"/>
              </a:spcAft>
              <a:buClr>
                <a:schemeClr val="dk1"/>
              </a:buClr>
              <a:buSzPts val="1200"/>
              <a:buFont typeface="Calibri"/>
              <a:buAutoNum type="arabicPeriod"/>
            </a:pPr>
            <a:r>
              <a:rPr lang="fr-FR" sz="1200" b="1" i="1" u="none" noProof="0" dirty="0">
                <a:solidFill>
                  <a:schemeClr val="tx1"/>
                </a:solidFill>
                <a:latin typeface="+mn-lt"/>
                <a:ea typeface="Calibri"/>
                <a:cs typeface="Calibri"/>
                <a:sym typeface="Calibri"/>
              </a:rPr>
              <a:t>Comparez les scores entre et parmi les secteurs.</a:t>
            </a:r>
            <a:endParaRPr lang="fr-FR" b="1" i="1" noProof="0" dirty="0">
              <a:solidFill>
                <a:schemeClr val="tx1"/>
              </a:solidFill>
              <a:latin typeface="+mn-lt"/>
              <a:ea typeface="Calibri"/>
              <a:cs typeface="Calibri"/>
              <a:sym typeface="Calibri"/>
            </a:endParaRPr>
          </a:p>
          <a:p>
            <a:pPr marL="685800" lvl="1" indent="-152400" algn="l" rtl="0">
              <a:lnSpc>
                <a:spcPct val="114999"/>
              </a:lnSpc>
              <a:spcBef>
                <a:spcPts val="0"/>
              </a:spcBef>
              <a:spcAft>
                <a:spcPts val="0"/>
              </a:spcAft>
              <a:buClr>
                <a:schemeClr val="dk1"/>
              </a:buClr>
              <a:buSzPts val="1200"/>
              <a:buFont typeface="Calibri"/>
              <a:buNone/>
            </a:pPr>
            <a:endParaRPr lang="fr-FR" b="1" i="1" noProof="0" dirty="0">
              <a:solidFill>
                <a:schemeClr val="tx1"/>
              </a:solidFill>
              <a:latin typeface="+mn-lt"/>
              <a:ea typeface="Calibri"/>
              <a:cs typeface="Calibri"/>
              <a:sym typeface="Calibri"/>
            </a:endParaRPr>
          </a:p>
          <a:p>
            <a:pPr marL="457200" lvl="1" indent="0" algn="l" rtl="0">
              <a:lnSpc>
                <a:spcPct val="114999"/>
              </a:lnSpc>
              <a:spcBef>
                <a:spcPts val="0"/>
              </a:spcBef>
              <a:spcAft>
                <a:spcPts val="0"/>
              </a:spcAft>
              <a:buSzPts val="1400"/>
              <a:buNone/>
            </a:pPr>
            <a:r>
              <a:rPr lang="fr-FR" b="1" i="1" u="sng" noProof="0" dirty="0">
                <a:solidFill>
                  <a:schemeClr val="tx1"/>
                </a:solidFill>
                <a:latin typeface="+mn-lt"/>
                <a:ea typeface="Calibri"/>
                <a:cs typeface="Calibri"/>
                <a:sym typeface="Calibri"/>
              </a:rPr>
              <a:t>Partie 3</a:t>
            </a:r>
            <a:r>
              <a:rPr lang="fr-FR" b="1" i="1" u="none" noProof="0" dirty="0">
                <a:solidFill>
                  <a:schemeClr val="tx1"/>
                </a:solidFill>
                <a:latin typeface="+mn-lt"/>
                <a:ea typeface="Calibri"/>
                <a:cs typeface="Calibri"/>
                <a:sym typeface="Calibri"/>
              </a:rPr>
              <a:t> </a:t>
            </a:r>
            <a:r>
              <a:rPr lang="fr-FR" b="1" i="1" noProof="0" dirty="0">
                <a:solidFill>
                  <a:schemeClr val="tx1"/>
                </a:solidFill>
                <a:latin typeface="+mn-lt"/>
                <a:ea typeface="Calibri"/>
                <a:cs typeface="Calibri"/>
                <a:sym typeface="Calibri"/>
              </a:rPr>
              <a:t>- Discussion (10 minutes)</a:t>
            </a:r>
            <a:endParaRPr lang="fr-FR" noProof="0" dirty="0">
              <a:solidFill>
                <a:schemeClr val="tx1"/>
              </a:solidFill>
              <a:latin typeface="+mn-lt"/>
            </a:endParaRPr>
          </a:p>
          <a:p>
            <a:pPr marL="685800" lvl="1" indent="-228600" algn="l" rtl="0">
              <a:lnSpc>
                <a:spcPct val="114999"/>
              </a:lnSpc>
              <a:spcBef>
                <a:spcPts val="0"/>
              </a:spcBef>
              <a:spcAft>
                <a:spcPts val="0"/>
              </a:spcAft>
              <a:buClr>
                <a:schemeClr val="dk1"/>
              </a:buClr>
              <a:buSzPts val="1200"/>
              <a:buFont typeface="Calibri"/>
              <a:buAutoNum type="arabicPeriod"/>
            </a:pPr>
            <a:r>
              <a:rPr lang="fr-FR" b="1" i="1" noProof="0" dirty="0">
                <a:solidFill>
                  <a:schemeClr val="tx1"/>
                </a:solidFill>
                <a:latin typeface="+mn-lt"/>
                <a:ea typeface="Calibri"/>
                <a:cs typeface="Calibri"/>
                <a:sym typeface="Calibri"/>
              </a:rPr>
              <a:t>Animez </a:t>
            </a:r>
            <a:r>
              <a:rPr lang="fr-FR" b="1" i="1" u="none" noProof="0" dirty="0">
                <a:solidFill>
                  <a:schemeClr val="tx1"/>
                </a:solidFill>
                <a:latin typeface="+mn-lt"/>
                <a:ea typeface="Calibri"/>
                <a:cs typeface="Calibri"/>
                <a:sym typeface="Calibri"/>
              </a:rPr>
              <a:t>une discussion de groupe sur les </a:t>
            </a:r>
            <a:r>
              <a:rPr lang="fr-FR" sz="1200" b="1" i="1" u="none" noProof="0" dirty="0">
                <a:solidFill>
                  <a:schemeClr val="tx1"/>
                </a:solidFill>
                <a:latin typeface="+mn-lt"/>
                <a:ea typeface="Calibri"/>
                <a:cs typeface="Calibri"/>
                <a:sym typeface="Calibri"/>
              </a:rPr>
              <a:t>comparaisons. Voici quelques exemples de questions de discussion :</a:t>
            </a:r>
            <a:endParaRPr lang="fr-FR" b="1" i="1" noProof="0" dirty="0">
              <a:solidFill>
                <a:schemeClr val="tx1"/>
              </a:solidFill>
              <a:latin typeface="+mn-lt"/>
              <a:ea typeface="Calibri"/>
              <a:cs typeface="Calibri"/>
              <a:sym typeface="Calibri"/>
            </a:endParaRPr>
          </a:p>
          <a:p>
            <a:pPr marL="1200150" lvl="2" indent="-285750" algn="l" rtl="0">
              <a:lnSpc>
                <a:spcPct val="114999"/>
              </a:lnSpc>
              <a:spcBef>
                <a:spcPts val="0"/>
              </a:spcBef>
              <a:spcAft>
                <a:spcPts val="0"/>
              </a:spcAft>
              <a:buClr>
                <a:schemeClr val="dk1"/>
              </a:buClr>
              <a:buSzPts val="1200"/>
              <a:buFont typeface="Arial"/>
              <a:buChar char="•"/>
            </a:pPr>
            <a:r>
              <a:rPr lang="fr-FR" sz="1200" b="1" i="1" u="none" noProof="0" dirty="0">
                <a:solidFill>
                  <a:schemeClr val="tx1"/>
                </a:solidFill>
                <a:latin typeface="+mn-lt"/>
                <a:ea typeface="Calibri"/>
                <a:cs typeface="Calibri"/>
                <a:sym typeface="Calibri"/>
              </a:rPr>
              <a:t>Si un secteur a reçu un 3, en particulier si les 3 sont rares, vous pouvez demander pourquoi une note de 3 a été attribuée.</a:t>
            </a:r>
            <a:endParaRPr lang="fr-FR" b="1" i="1" noProof="0" dirty="0">
              <a:solidFill>
                <a:schemeClr val="tx1"/>
              </a:solidFill>
              <a:latin typeface="+mn-lt"/>
              <a:ea typeface="Calibri"/>
              <a:cs typeface="Calibri"/>
              <a:sym typeface="Calibri"/>
            </a:endParaRPr>
          </a:p>
          <a:p>
            <a:pPr marL="1200150" lvl="2" indent="-285750" algn="l" rtl="0">
              <a:lnSpc>
                <a:spcPct val="114999"/>
              </a:lnSpc>
              <a:spcBef>
                <a:spcPts val="0"/>
              </a:spcBef>
              <a:spcAft>
                <a:spcPts val="0"/>
              </a:spcAft>
              <a:buClr>
                <a:schemeClr val="dk1"/>
              </a:buClr>
              <a:buSzPts val="1200"/>
              <a:buFont typeface="Arial"/>
              <a:buChar char="•"/>
            </a:pPr>
            <a:r>
              <a:rPr lang="fr-FR" sz="1200" b="1" i="1" u="none" noProof="0" dirty="0">
                <a:solidFill>
                  <a:schemeClr val="tx1"/>
                </a:solidFill>
                <a:latin typeface="+mn-lt"/>
                <a:ea typeface="Calibri"/>
                <a:cs typeface="Calibri"/>
                <a:sym typeface="Calibri"/>
              </a:rPr>
              <a:t>Si un secteur a obtenu un score élevé et un autre un score faible pour la même étape du cycle de surveillance, demandez aux participants de discuter des raisons de ce score. </a:t>
            </a:r>
            <a:endParaRPr lang="fr-FR" b="1" i="1" noProof="0" dirty="0">
              <a:solidFill>
                <a:schemeClr val="tx1"/>
              </a:solidFill>
              <a:latin typeface="+mn-lt"/>
              <a:ea typeface="Calibri"/>
              <a:cs typeface="Calibri"/>
              <a:sym typeface="Calibri"/>
            </a:endParaRPr>
          </a:p>
          <a:p>
            <a:pPr marL="685800" lvl="1" indent="-228600" algn="l" rtl="0">
              <a:lnSpc>
                <a:spcPct val="114999"/>
              </a:lnSpc>
              <a:spcBef>
                <a:spcPts val="0"/>
              </a:spcBef>
              <a:spcAft>
                <a:spcPts val="0"/>
              </a:spcAft>
              <a:buClr>
                <a:schemeClr val="dk1"/>
              </a:buClr>
              <a:buSzPts val="1200"/>
              <a:buFont typeface="Calibri"/>
              <a:buAutoNum type="arabicPeriod"/>
            </a:pPr>
            <a:r>
              <a:rPr lang="fr-FR" sz="1200" b="1" i="1" u="none" noProof="0" dirty="0">
                <a:solidFill>
                  <a:schemeClr val="tx1"/>
                </a:solidFill>
                <a:latin typeface="+mn-lt"/>
                <a:ea typeface="Calibri"/>
                <a:cs typeface="Calibri"/>
                <a:sym typeface="Calibri"/>
              </a:rPr>
              <a:t>Demandez s'il existe des problèmes communs ou des leçons apprises qui peuvent être partagées entre les secteurs afin d'améliorer les scores faibles.</a:t>
            </a:r>
            <a:endParaRPr lang="fr-FR" b="1" i="1" noProof="0" dirty="0">
              <a:solidFill>
                <a:schemeClr val="tx1"/>
              </a:solidFill>
              <a:latin typeface="+mn-lt"/>
              <a:ea typeface="Calibri"/>
              <a:cs typeface="Calibri"/>
              <a:sym typeface="Calibri"/>
            </a:endParaRPr>
          </a:p>
          <a:p>
            <a:pPr marL="685800" lvl="1" indent="-228600" algn="l" rtl="0">
              <a:lnSpc>
                <a:spcPct val="114999"/>
              </a:lnSpc>
              <a:spcBef>
                <a:spcPts val="0"/>
              </a:spcBef>
              <a:spcAft>
                <a:spcPts val="0"/>
              </a:spcAft>
              <a:buClr>
                <a:schemeClr val="dk1"/>
              </a:buClr>
              <a:buSzPts val="1200"/>
              <a:buFont typeface="Calibri"/>
              <a:buAutoNum type="arabicPeriod"/>
            </a:pPr>
            <a:r>
              <a:rPr lang="fr-FR" sz="1200" b="1" i="1" u="none" noProof="0" dirty="0">
                <a:solidFill>
                  <a:schemeClr val="tx1"/>
                </a:solidFill>
                <a:latin typeface="+mn-lt"/>
                <a:ea typeface="Calibri"/>
                <a:cs typeface="Calibri"/>
                <a:sym typeface="Calibri"/>
              </a:rPr>
              <a:t>Précisez que l'objectif de FETP-Première ligne est d'améliorer les pratiques de surveillance afin que les bureaux puissent obtenir des 3 à l'avenir. </a:t>
            </a:r>
            <a:endParaRPr lang="fr-FR" b="1" i="1" noProof="0" dirty="0">
              <a:solidFill>
                <a:schemeClr val="tx1"/>
              </a:solidFill>
              <a:latin typeface="+mn-lt"/>
            </a:endParaRPr>
          </a:p>
          <a:p>
            <a:pPr marL="0" lvl="0" indent="0" algn="l" rtl="0">
              <a:lnSpc>
                <a:spcPct val="100000"/>
              </a:lnSpc>
              <a:spcBef>
                <a:spcPts val="0"/>
              </a:spcBef>
              <a:spcAft>
                <a:spcPts val="0"/>
              </a:spcAft>
              <a:buClr>
                <a:schemeClr val="dk1"/>
              </a:buClr>
              <a:buSzPts val="1200"/>
              <a:buFont typeface="Arial"/>
              <a:buNone/>
            </a:pPr>
            <a:endParaRPr sz="1200" b="0" i="1" u="none" dirty="0">
              <a:latin typeface="Calibri"/>
              <a:ea typeface="Calibri"/>
              <a:cs typeface="Calibri"/>
              <a:sym typeface="Calibri"/>
            </a:endParaRPr>
          </a:p>
        </p:txBody>
      </p:sp>
      <p:sp>
        <p:nvSpPr>
          <p:cNvPr id="325" name="Google Shape;325;p6: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7: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00000"/>
              </a:lnSpc>
              <a:spcBef>
                <a:spcPts val="0"/>
              </a:spcBef>
              <a:spcAft>
                <a:spcPts val="0"/>
              </a:spcAft>
              <a:buSzPts val="1400"/>
              <a:buNone/>
            </a:pPr>
            <a:r>
              <a:rPr lang="fr-FR" sz="1200" b="1" noProof="0" dirty="0">
                <a:latin typeface="+mn-lt"/>
                <a:ea typeface="Calibri"/>
                <a:cs typeface="Calibri"/>
                <a:sym typeface="Calibri"/>
              </a:rPr>
              <a:t>Notes de l'instructeur :</a:t>
            </a:r>
            <a:endParaRPr lang="fr-FR" noProof="0" dirty="0">
              <a:latin typeface="+mn-lt"/>
            </a:endParaRPr>
          </a:p>
          <a:p>
            <a:pPr marL="0" marR="0" lvl="0" indent="0" algn="l" rtl="0">
              <a:lnSpc>
                <a:spcPct val="100000"/>
              </a:lnSpc>
              <a:spcBef>
                <a:spcPts val="1867"/>
              </a:spcBef>
              <a:spcAft>
                <a:spcPts val="0"/>
              </a:spcAft>
              <a:buClr>
                <a:schemeClr val="dk1"/>
              </a:buClr>
              <a:buSzPts val="1200"/>
              <a:buFont typeface="Calibri"/>
              <a:buNone/>
            </a:pPr>
            <a:endParaRPr lang="fr-FR" sz="1200" b="1" i="0" u="sng" strike="noStrike" cap="none" noProof="0" dirty="0">
              <a:solidFill>
                <a:srgbClr val="000000"/>
              </a:solidFill>
              <a:latin typeface="+mn-lt"/>
              <a:ea typeface="Calibri"/>
              <a:cs typeface="Calibri"/>
              <a:sym typeface="Calibri"/>
            </a:endParaRPr>
          </a:p>
          <a:p>
            <a:pPr marL="171450" marR="0" lvl="0" indent="-171450" algn="l" rtl="0">
              <a:lnSpc>
                <a:spcPct val="100000"/>
              </a:lnSpc>
              <a:spcBef>
                <a:spcPts val="1867"/>
              </a:spcBef>
              <a:spcAft>
                <a:spcPts val="0"/>
              </a:spcAft>
              <a:buClr>
                <a:srgbClr val="000000"/>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noProof="0" dirty="0">
                <a:latin typeface="+mn-lt"/>
                <a:ea typeface="Calibri"/>
                <a:cs typeface="Calibri"/>
                <a:sym typeface="Calibri"/>
              </a:rPr>
              <a:t>la surveillance de la santé publique permet d'évaluer l'état de la santé publique en décrivant la charge de morbidité, en détectant les changements dans l'apparition des maladies et en surveillant les tendances, les modèles de maladie, les facteurs de risque et les agents. La surveillance de la santé publique peut également déclencher des actions ou des interventions de santé publique, mieux définir les priorités de santé publique et évaluer les programmes de santé publique existants. </a:t>
            </a:r>
            <a:r>
              <a:rPr lang="fr-FR" sz="1200" b="0" i="0" u="none" strike="noStrike" cap="none" noProof="0" dirty="0">
                <a:solidFill>
                  <a:srgbClr val="000000"/>
                </a:solidFill>
                <a:latin typeface="+mn-lt"/>
                <a:ea typeface="Calibri"/>
                <a:cs typeface="Calibri"/>
                <a:sym typeface="Calibri"/>
              </a:rPr>
              <a:t>Globalement, </a:t>
            </a:r>
            <a:r>
              <a:rPr lang="fr-FR" sz="1200" noProof="0" dirty="0">
                <a:latin typeface="+mn-lt"/>
                <a:ea typeface="Calibri"/>
                <a:cs typeface="Calibri"/>
                <a:sym typeface="Calibri"/>
              </a:rPr>
              <a:t>l'objectif premier de la surveillance de la santé publique est de fournir des informations permettant d'agir ! </a:t>
            </a:r>
            <a:endParaRPr lang="fr-FR" noProof="0" dirty="0">
              <a:latin typeface="+mn-lt"/>
            </a:endParaRPr>
          </a:p>
          <a:p>
            <a:pPr marL="171450" lvl="0" indent="-95250" algn="l" rtl="0">
              <a:lnSpc>
                <a:spcPct val="115000"/>
              </a:lnSpc>
              <a:spcBef>
                <a:spcPts val="622"/>
              </a:spcBef>
              <a:spcAft>
                <a:spcPts val="0"/>
              </a:spcAft>
              <a:buClr>
                <a:schemeClr val="dk1"/>
              </a:buClr>
              <a:buSzPts val="1200"/>
              <a:buFont typeface="Arial"/>
              <a:buNone/>
            </a:pPr>
            <a:endParaRPr sz="1200" dirty="0">
              <a:latin typeface="Calibri"/>
              <a:ea typeface="Calibri"/>
              <a:cs typeface="Calibri"/>
              <a:sym typeface="Calibri"/>
            </a:endParaRPr>
          </a:p>
          <a:p>
            <a:pPr marL="0" lvl="0" indent="0" algn="l" rtl="0">
              <a:lnSpc>
                <a:spcPct val="100000"/>
              </a:lnSpc>
              <a:spcBef>
                <a:spcPts val="1245"/>
              </a:spcBef>
              <a:spcAft>
                <a:spcPts val="0"/>
              </a:spcAft>
              <a:buSzPts val="1400"/>
              <a:buNone/>
            </a:pPr>
            <a:endParaRPr dirty="0"/>
          </a:p>
        </p:txBody>
      </p:sp>
      <p:sp>
        <p:nvSpPr>
          <p:cNvPr id="331" name="Google Shape;331;p7: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8: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p8: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marR="0" lvl="0" indent="0" algn="l" rtl="0">
              <a:lnSpc>
                <a:spcPct val="115000"/>
              </a:lnSpc>
              <a:spcBef>
                <a:spcPts val="0"/>
              </a:spcBef>
              <a:spcAft>
                <a:spcPts val="0"/>
              </a:spcAft>
              <a:buClr>
                <a:schemeClr val="dk1"/>
              </a:buClr>
              <a:buSzPts val="1200"/>
              <a:buFont typeface="Calibri"/>
              <a:buNone/>
            </a:pPr>
            <a:r>
              <a:rPr lang="fr-FR" sz="1200" b="1" noProof="0" dirty="0">
                <a:latin typeface="+mn-lt"/>
                <a:ea typeface="Calibri"/>
                <a:cs typeface="Calibri"/>
                <a:sym typeface="Calibri"/>
              </a:rPr>
              <a:t>Notes de l'instructeur :</a:t>
            </a:r>
            <a:endParaRPr lang="fr-FR" sz="1200" b="0" noProof="0" dirty="0">
              <a:latin typeface="+mn-lt"/>
              <a:ea typeface="Calibri"/>
              <a:cs typeface="Calibri"/>
              <a:sym typeface="Calibri"/>
            </a:endParaRPr>
          </a:p>
          <a:p>
            <a:pPr marL="0" lvl="0" indent="0" algn="l" rtl="0">
              <a:lnSpc>
                <a:spcPct val="115000"/>
              </a:lnSpc>
              <a:spcBef>
                <a:spcPts val="622"/>
              </a:spcBef>
              <a:spcAft>
                <a:spcPts val="0"/>
              </a:spcAft>
              <a:buSzPts val="1400"/>
              <a:buNone/>
            </a:pPr>
            <a:endParaRPr lang="fr-FR" sz="1200" noProof="0" dirty="0">
              <a:latin typeface="+mn-lt"/>
              <a:ea typeface="Calibri"/>
              <a:cs typeface="Calibri"/>
              <a:sym typeface="Calibri"/>
            </a:endParaRPr>
          </a:p>
          <a:p>
            <a:pPr marL="171450" lvl="0" indent="-171450" algn="l" rtl="0">
              <a:lnSpc>
                <a:spcPct val="115000"/>
              </a:lnSpc>
              <a:spcBef>
                <a:spcPts val="622"/>
              </a:spcBef>
              <a:spcAft>
                <a:spcPts val="0"/>
              </a:spcAft>
              <a:buClr>
                <a:srgbClr val="000000"/>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noProof="0" dirty="0">
                <a:latin typeface="+mn-lt"/>
                <a:ea typeface="Calibri"/>
                <a:cs typeface="Calibri"/>
                <a:sym typeface="Calibri"/>
              </a:rPr>
              <a:t>Bien que toute surveillance commence au niveau local, chaque agent de surveillance contribue à un réseau de surveillance infranational, national et, en fin de compte, mondial. Pour la santé publique, votre district ou votre province n'est pas isolé, mais fait partie du monde.  L'objectif du Règlement sanitaire international (RSI) est d'aider la communauté internationale à prévenir les risques graves pour la santé publique susceptibles de franchir les frontières et de menacer les populations du monde entier, et à y répondre. Il a été adopté en 1969 en réponse à l'augmentation des voyages et des échanges internationaux. Il a également été adopté en réponse à l'émergence et à la réémergence de menaces de maladies internationales et d'autres risques pour la santé publique. </a:t>
            </a:r>
            <a:endParaRPr lang="fr-FR" noProof="0" dirty="0">
              <a:latin typeface="+mn-lt"/>
            </a:endParaRPr>
          </a:p>
          <a:p>
            <a:pPr marL="0" lvl="0" indent="0" algn="l" rtl="0">
              <a:lnSpc>
                <a:spcPct val="115000"/>
              </a:lnSpc>
              <a:spcBef>
                <a:spcPts val="622"/>
              </a:spcBef>
              <a:spcAft>
                <a:spcPts val="0"/>
              </a:spcAft>
              <a:buClr>
                <a:schemeClr val="dk1"/>
              </a:buClr>
              <a:buSzPts val="1200"/>
              <a:buFont typeface="Arial"/>
              <a:buNone/>
            </a:pPr>
            <a:endParaRPr lang="fr-FR" sz="1200" noProof="0" dirty="0">
              <a:latin typeface="+mn-lt"/>
              <a:ea typeface="Calibri"/>
              <a:cs typeface="Calibri"/>
              <a:sym typeface="Calibri"/>
            </a:endParaRPr>
          </a:p>
          <a:p>
            <a:pPr marL="171450" lvl="0" indent="-171450" algn="l" rtl="0">
              <a:lnSpc>
                <a:spcPct val="115000"/>
              </a:lnSpc>
              <a:spcBef>
                <a:spcPts val="622"/>
              </a:spcBef>
              <a:spcAft>
                <a:spcPts val="0"/>
              </a:spcAft>
              <a:buClr>
                <a:srgbClr val="000000"/>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noProof="0" dirty="0">
                <a:latin typeface="+mn-lt"/>
                <a:ea typeface="Calibri"/>
                <a:cs typeface="Calibri"/>
                <a:sym typeface="Calibri"/>
              </a:rPr>
              <a:t>le RSI a été adopté par la plupart des pays. Le RSI fournit un cadre juridique et pratique pour se protéger contre la propagation internationale des maladies. Il a le même poids qu'un traité, c'est-à-dire que les pays sont censés le prendre très au sérieux.  Le RSI se préoccupe particulièrement de la propagation potentielle des maladies à travers les frontières. Les points d'entrée sont essentiels pour atteindre cet objectif. Le RSI prévoit donc des mesures de santé publique pour les ports, les aéroports et les points de passage terrestres. Le RSI a été mis à jour pour la dernière fois en 2005. </a:t>
            </a:r>
            <a:endParaRPr lang="fr-FR" noProof="0" dirty="0">
              <a:latin typeface="+mn-lt"/>
            </a:endParaRPr>
          </a:p>
          <a:p>
            <a:pPr marL="0" lvl="0" indent="0" algn="l" rtl="0">
              <a:lnSpc>
                <a:spcPct val="100000"/>
              </a:lnSpc>
              <a:spcBef>
                <a:spcPts val="622"/>
              </a:spcBef>
              <a:spcAft>
                <a:spcPts val="0"/>
              </a:spcAft>
              <a:buSzPts val="1400"/>
              <a:buNone/>
            </a:pPr>
            <a:endParaRPr dirty="0"/>
          </a:p>
        </p:txBody>
      </p:sp>
      <p:sp>
        <p:nvSpPr>
          <p:cNvPr id="344" name="Google Shape;344;p8: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9: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15000"/>
              </a:lnSpc>
              <a:spcBef>
                <a:spcPts val="0"/>
              </a:spcBef>
              <a:spcAft>
                <a:spcPts val="0"/>
              </a:spcAft>
              <a:buSzPts val="1400"/>
              <a:buNone/>
            </a:pPr>
            <a:r>
              <a:rPr lang="fr-FR" sz="1200" b="1" i="0" noProof="0" dirty="0">
                <a:latin typeface="+mn-lt"/>
                <a:ea typeface="Calibri"/>
                <a:cs typeface="Calibri"/>
                <a:sym typeface="Calibri"/>
              </a:rPr>
              <a:t>Notes de l'instructeur </a:t>
            </a:r>
            <a:r>
              <a:rPr lang="fr-FR" sz="1200" i="0" noProof="0" dirty="0">
                <a:latin typeface="+mn-lt"/>
                <a:ea typeface="Calibri"/>
                <a:cs typeface="Calibri"/>
                <a:sym typeface="Calibri"/>
              </a:rPr>
              <a:t>: </a:t>
            </a:r>
            <a:endParaRPr lang="fr-FR" noProof="0" dirty="0">
              <a:latin typeface="+mn-lt"/>
            </a:endParaRPr>
          </a:p>
          <a:p>
            <a:pPr marL="0" lvl="0" indent="0" algn="l" rtl="0">
              <a:lnSpc>
                <a:spcPct val="115000"/>
              </a:lnSpc>
              <a:spcBef>
                <a:spcPts val="1245"/>
              </a:spcBef>
              <a:spcAft>
                <a:spcPts val="0"/>
              </a:spcAft>
              <a:buSzPts val="1400"/>
              <a:buNone/>
            </a:pPr>
            <a:endParaRPr lang="fr-FR" sz="1200" i="1" noProof="0" dirty="0">
              <a:latin typeface="+mn-lt"/>
              <a:ea typeface="Calibri"/>
              <a:cs typeface="Calibri"/>
              <a:sym typeface="Calibri"/>
            </a:endParaRPr>
          </a:p>
          <a:p>
            <a:pPr marL="171450" lvl="0" indent="-171450" algn="l" rtl="0">
              <a:lnSpc>
                <a:spcPct val="115000"/>
              </a:lnSpc>
              <a:spcBef>
                <a:spcPts val="1245"/>
              </a:spcBef>
              <a:spcAft>
                <a:spcPts val="0"/>
              </a:spcAft>
              <a:buClr>
                <a:schemeClr val="dk1"/>
              </a:buClr>
              <a:buSzPts val="1200"/>
              <a:buFont typeface="Arial"/>
              <a:buChar char="•"/>
            </a:pPr>
            <a:r>
              <a:rPr lang="fr-FR" sz="1200" b="1" i="0" u="sng" noProof="0" dirty="0">
                <a:latin typeface="+mn-lt"/>
                <a:ea typeface="Calibri"/>
                <a:cs typeface="Calibri"/>
                <a:sym typeface="Calibri"/>
              </a:rPr>
              <a:t>Demandez</a:t>
            </a:r>
            <a:r>
              <a:rPr lang="fr-FR" sz="1200" b="0" i="0" u="none" noProof="0" dirty="0">
                <a:latin typeface="+mn-lt"/>
                <a:ea typeface="Calibri"/>
                <a:cs typeface="Calibri"/>
                <a:sym typeface="Calibri"/>
              </a:rPr>
              <a:t> à </a:t>
            </a:r>
            <a:r>
              <a:rPr lang="fr-FR" sz="1200" i="0" noProof="0" dirty="0">
                <a:latin typeface="+mn-lt"/>
                <a:ea typeface="Calibri"/>
                <a:cs typeface="Calibri"/>
                <a:sym typeface="Calibri"/>
              </a:rPr>
              <a:t>un volontaire de lire à haute voix l'objectif du programme de surveillance intégrée des maladies de l'OMS.</a:t>
            </a:r>
            <a:endParaRPr lang="fr-FR" noProof="0" dirty="0">
              <a:latin typeface="+mn-lt"/>
            </a:endParaRPr>
          </a:p>
          <a:p>
            <a:pPr marL="0" lvl="0" indent="0" algn="l" rtl="0">
              <a:lnSpc>
                <a:spcPct val="115000"/>
              </a:lnSpc>
              <a:spcBef>
                <a:spcPts val="1245"/>
              </a:spcBef>
              <a:spcAft>
                <a:spcPts val="0"/>
              </a:spcAft>
              <a:buSzPts val="1400"/>
              <a:buNone/>
            </a:pPr>
            <a:endParaRPr lang="fr-FR" sz="1200" i="0" noProof="0" dirty="0">
              <a:latin typeface="+mn-lt"/>
              <a:ea typeface="Calibri"/>
              <a:cs typeface="Calibri"/>
              <a:sym typeface="Calibri"/>
            </a:endParaRPr>
          </a:p>
          <a:p>
            <a:pPr marL="171450" lvl="0" indent="-171450" algn="l" rtl="0">
              <a:lnSpc>
                <a:spcPct val="115000"/>
              </a:lnSpc>
              <a:spcBef>
                <a:spcPts val="1245"/>
              </a:spcBef>
              <a:spcAft>
                <a:spcPts val="0"/>
              </a:spcAft>
              <a:buClr>
                <a:srgbClr val="000000"/>
              </a:buClr>
              <a:buSzPts val="1200"/>
              <a:buFont typeface="Arial"/>
              <a:buChar char="•"/>
            </a:pPr>
            <a:r>
              <a:rPr lang="fr-FR" sz="1200" b="1" i="0" u="sng" strike="noStrike" cap="none" noProof="0" dirty="0">
                <a:solidFill>
                  <a:srgbClr val="000000"/>
                </a:solidFill>
                <a:latin typeface="+mn-lt"/>
                <a:ea typeface="Calibri"/>
                <a:cs typeface="Calibri"/>
                <a:sym typeface="Calibri"/>
              </a:rPr>
              <a:t>Dites</a:t>
            </a:r>
            <a:r>
              <a:rPr lang="fr-FR" sz="1200" b="1" i="0" u="none" strike="noStrike" cap="none" noProof="0" dirty="0">
                <a:solidFill>
                  <a:srgbClr val="000000"/>
                </a:solidFill>
                <a:latin typeface="+mn-lt"/>
                <a:ea typeface="Calibri"/>
                <a:cs typeface="Calibri"/>
                <a:sym typeface="Calibri"/>
              </a:rPr>
              <a:t> : </a:t>
            </a:r>
            <a:r>
              <a:rPr lang="fr-FR" sz="1200" b="0" i="0" u="none" strike="noStrike" cap="none" noProof="0" dirty="0">
                <a:solidFill>
                  <a:srgbClr val="000000"/>
                </a:solidFill>
                <a:latin typeface="+mn-lt"/>
                <a:ea typeface="Calibri"/>
                <a:cs typeface="Calibri"/>
                <a:sym typeface="Calibri"/>
              </a:rPr>
              <a:t>La </a:t>
            </a:r>
            <a:r>
              <a:rPr lang="fr-FR" sz="1200" noProof="0" dirty="0">
                <a:latin typeface="+mn-lt"/>
                <a:ea typeface="Calibri"/>
                <a:cs typeface="Calibri"/>
                <a:sym typeface="Calibri"/>
              </a:rPr>
              <a:t>surveillance intégrée des maladies est un outil qui aide les pays à améliorer la capacité de leur système de surveillance de la santé publique et à intégrer des systèmes de surveillance ciblant différentes maladies dans un système unique.  Les lignes directrices régionales se concentrent sur les maladies d'intérêt mondial telles que les nouvelles souches de grippe, la fièvre hémorragique virale (</a:t>
            </a:r>
            <a:r>
              <a:rPr lang="fr-FR" sz="1200" i="1" noProof="0" dirty="0">
                <a:latin typeface="+mn-lt"/>
                <a:ea typeface="Calibri"/>
                <a:cs typeface="Calibri"/>
                <a:sym typeface="Calibri"/>
              </a:rPr>
              <a:t>par exemple Ebola</a:t>
            </a:r>
            <a:r>
              <a:rPr lang="fr-FR" sz="1200" noProof="0" dirty="0">
                <a:latin typeface="+mn-lt"/>
                <a:ea typeface="Calibri"/>
                <a:cs typeface="Calibri"/>
                <a:sym typeface="Calibri"/>
              </a:rPr>
              <a:t>), le poliovirus sauvage et d'autres maladies évitables par la vaccination comme la rougeole. Les bureaux régionaux de l'OMS mettent à jour ces lignes directrices, que les pays membres sont invités à examiner et à adapter aux besoins de leur pays.</a:t>
            </a:r>
            <a:endParaRPr lang="fr-FR" noProof="0" dirty="0">
              <a:latin typeface="+mn-lt"/>
            </a:endParaRPr>
          </a:p>
        </p:txBody>
      </p:sp>
      <p:sp>
        <p:nvSpPr>
          <p:cNvPr id="353" name="Google Shape;353;p9: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lnSpc>
                <a:spcPct val="100000"/>
              </a:lnSpc>
              <a:spcBef>
                <a:spcPts val="0"/>
              </a:spcBef>
              <a:spcAft>
                <a:spcPts val="0"/>
              </a:spcAft>
              <a:buSzPts val="1400"/>
              <a:buNone/>
            </a:pPr>
            <a:fld id="{00000000-1234-1234-1234-123412341234}" type="slidenum">
              <a:rPr lang="fr-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3"/>
        <p:cNvGrpSpPr/>
        <p:nvPr/>
      </p:nvGrpSpPr>
      <p:grpSpPr>
        <a:xfrm>
          <a:off x="0" y="0"/>
          <a:ext cx="0" cy="0"/>
          <a:chOff x="0" y="0"/>
          <a:chExt cx="0" cy="0"/>
        </a:xfrm>
      </p:grpSpPr>
      <p:sp>
        <p:nvSpPr>
          <p:cNvPr id="14" name="Google Shape;14;p19"/>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15" name="Google Shape;15;p19"/>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6" name="Google Shape;16;p19"/>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7" name="Google Shape;17;p19"/>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Version 3.0</a:t>
            </a:r>
            <a:endParaRPr sz="1400" b="0" i="0" u="none" strike="noStrike" cap="none">
              <a:solidFill>
                <a:srgbClr val="000000"/>
              </a:solidFill>
              <a:latin typeface="Arial"/>
              <a:ea typeface="Arial"/>
              <a:cs typeface="Arial"/>
              <a:sym typeface="Arial"/>
            </a:endParaRPr>
          </a:p>
        </p:txBody>
      </p:sp>
      <p:pic>
        <p:nvPicPr>
          <p:cNvPr id="18" name="Google Shape;18;p19"/>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9" name="Google Shape;19;p19"/>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0" name="Google Shape;20;p19"/>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1" name="Google Shape;21;p19"/>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 name="Google Shape;22;p19"/>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3" name="Google Shape;23;p19"/>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4" name="Google Shape;24;p19"/>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90"/>
        <p:cNvGrpSpPr/>
        <p:nvPr/>
      </p:nvGrpSpPr>
      <p:grpSpPr>
        <a:xfrm>
          <a:off x="0" y="0"/>
          <a:ext cx="0" cy="0"/>
          <a:chOff x="0" y="0"/>
          <a:chExt cx="0" cy="0"/>
        </a:xfrm>
      </p:grpSpPr>
      <p:sp>
        <p:nvSpPr>
          <p:cNvPr id="91" name="Google Shape;91;p28"/>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92" name="Google Shape;92;p28"/>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93" name="Google Shape;93;p28"/>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94" name="Google Shape;94;p28"/>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95" name="Google Shape;95;p28"/>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96" name="Google Shape;96;p28"/>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Version 3.0</a:t>
            </a:r>
            <a:endParaRPr sz="1400" b="0" i="0" u="none" strike="noStrike" cap="none">
              <a:solidFill>
                <a:srgbClr val="000000"/>
              </a:solidFill>
              <a:latin typeface="Arial"/>
              <a:ea typeface="Arial"/>
              <a:cs typeface="Arial"/>
              <a:sym typeface="Arial"/>
            </a:endParaRPr>
          </a:p>
        </p:txBody>
      </p:sp>
      <p:pic>
        <p:nvPicPr>
          <p:cNvPr id="97" name="Google Shape;97;p28"/>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98" name="Google Shape;98;p28"/>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99" name="Google Shape;99;p28"/>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0" name="Google Shape;100;p28"/>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01" name="Google Shape;101;p28"/>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02"/>
        <p:cNvGrpSpPr/>
        <p:nvPr/>
      </p:nvGrpSpPr>
      <p:grpSpPr>
        <a:xfrm>
          <a:off x="0" y="0"/>
          <a:ext cx="0" cy="0"/>
          <a:chOff x="0" y="0"/>
          <a:chExt cx="0" cy="0"/>
        </a:xfrm>
      </p:grpSpPr>
      <p:sp>
        <p:nvSpPr>
          <p:cNvPr id="103" name="Google Shape;103;p29"/>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104" name="Google Shape;104;p29"/>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05" name="Google Shape;105;p29"/>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06" name="Google Shape;106;p29"/>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Version 3.0</a:t>
            </a:r>
            <a:endParaRPr sz="1400" b="0" i="0" u="none" strike="noStrike" cap="none">
              <a:solidFill>
                <a:srgbClr val="000000"/>
              </a:solidFill>
              <a:latin typeface="Arial"/>
              <a:ea typeface="Arial"/>
              <a:cs typeface="Arial"/>
              <a:sym typeface="Arial"/>
            </a:endParaRPr>
          </a:p>
        </p:txBody>
      </p:sp>
      <p:pic>
        <p:nvPicPr>
          <p:cNvPr id="107" name="Google Shape;107;p29"/>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08" name="Google Shape;108;p29"/>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09" name="Google Shape;109;p29"/>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10" name="Google Shape;110;p29"/>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1" name="Google Shape;111;p29"/>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12" name="Google Shape;112;p29"/>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13" name="Google Shape;113;p29"/>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14"/>
        <p:cNvGrpSpPr/>
        <p:nvPr/>
      </p:nvGrpSpPr>
      <p:grpSpPr>
        <a:xfrm>
          <a:off x="0" y="0"/>
          <a:ext cx="0" cy="0"/>
          <a:chOff x="0" y="0"/>
          <a:chExt cx="0" cy="0"/>
        </a:xfrm>
      </p:grpSpPr>
      <p:sp>
        <p:nvSpPr>
          <p:cNvPr id="115" name="Google Shape;115;p30"/>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b="0" i="0" u="none" strike="noStrike" cap="none">
              <a:solidFill>
                <a:schemeClr val="dk1"/>
              </a:solidFill>
              <a:latin typeface="Arial"/>
              <a:ea typeface="Arial"/>
              <a:cs typeface="Arial"/>
              <a:sym typeface="Arial"/>
            </a:endParaRPr>
          </a:p>
        </p:txBody>
      </p:sp>
      <p:sp>
        <p:nvSpPr>
          <p:cNvPr id="116" name="Google Shape;116;p3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aphicFrame>
        <p:nvGraphicFramePr>
          <p:cNvPr id="117" name="Google Shape;117;p30"/>
          <p:cNvGraphicFramePr/>
          <p:nvPr/>
        </p:nvGraphicFramePr>
        <p:xfrm>
          <a:off x="1505065" y="1917027"/>
          <a:ext cx="9181875" cy="4276750"/>
        </p:xfrm>
        <a:graphic>
          <a:graphicData uri="http://schemas.openxmlformats.org/drawingml/2006/table">
            <a:tbl>
              <a:tblPr>
                <a:noFill/>
                <a:tableStyleId>{16E36F2A-5CEF-4B55-9B7A-5FD6714669A4}</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lnSpc>
                          <a:spcPct val="100000"/>
                        </a:lnSpc>
                        <a:spcBef>
                          <a:spcPts val="0"/>
                        </a:spcBef>
                        <a:spcAft>
                          <a:spcPts val="0"/>
                        </a:spcAft>
                        <a:buClr>
                          <a:schemeClr val="dk1"/>
                        </a:buClr>
                        <a:buSzPts val="2400"/>
                        <a:buFont typeface="Arial"/>
                        <a:buNone/>
                      </a:pPr>
                      <a:r>
                        <a:rPr lang="fr-FR" sz="2400" b="1" u="none" strike="noStrike" cap="none">
                          <a:solidFill>
                            <a:schemeClr val="dk1"/>
                          </a:solidFill>
                        </a:rPr>
                        <a:t>Icon</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chemeClr val="dk1"/>
                        </a:buClr>
                        <a:buSzPts val="2400"/>
                        <a:buFont typeface="Arial"/>
                        <a:buNone/>
                      </a:pPr>
                      <a:r>
                        <a:rPr lang="fr-FR" sz="2400" b="1" u="none" strike="noStrike" cap="none">
                          <a:solidFill>
                            <a:schemeClr val="dk1"/>
                          </a:solidFill>
                        </a:rPr>
                        <a:t>Use</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lnSpc>
                          <a:spcPct val="100000"/>
                        </a:lnSpc>
                        <a:spcBef>
                          <a:spcPts val="0"/>
                        </a:spcBef>
                        <a:spcAft>
                          <a:spcPts val="0"/>
                        </a:spcAft>
                        <a:buClr>
                          <a:schemeClr val="dk1"/>
                        </a:buClr>
                        <a:buSzPts val="1800"/>
                        <a:buFont typeface="Arial"/>
                        <a:buNone/>
                      </a:pPr>
                      <a:endParaRPr sz="1800" u="none" strike="noStrike" cap="none"/>
                    </a:p>
                    <a:p>
                      <a:pPr marL="0" marR="0" lvl="0" indent="0" algn="l" rtl="0">
                        <a:lnSpc>
                          <a:spcPct val="100000"/>
                        </a:lnSpc>
                        <a:spcBef>
                          <a:spcPts val="0"/>
                        </a:spcBef>
                        <a:spcAft>
                          <a:spcPts val="0"/>
                        </a:spcAft>
                        <a:buClr>
                          <a:schemeClr val="dk1"/>
                        </a:buClr>
                        <a:buSzPts val="1800"/>
                        <a:buFont typeface="Arial"/>
                        <a:buNone/>
                      </a:pPr>
                      <a:endParaRPr sz="1800" u="none" strike="noStrike" cap="none"/>
                    </a:p>
                    <a:p>
                      <a:pPr marL="0" marR="0" lvl="0" indent="0" algn="l" rtl="0">
                        <a:lnSpc>
                          <a:spcPct val="100000"/>
                        </a:lnSpc>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Objectives </a:t>
                      </a:r>
                      <a:r>
                        <a:rPr lang="fr-FR" sz="2000" b="0" u="none" strike="noStrike" cap="none">
                          <a:solidFill>
                            <a:schemeClr val="dk1"/>
                          </a:solidFill>
                          <a:latin typeface="Arial"/>
                          <a:ea typeface="Arial"/>
                          <a:cs typeface="Arial"/>
                          <a:sym typeface="Arial"/>
                        </a:rPr>
                        <a:t>of</a:t>
                      </a:r>
                      <a:r>
                        <a:rPr lang="fr-FR" sz="2000" u="none" strike="noStrike" cap="none">
                          <a:solidFill>
                            <a:schemeClr val="dk1"/>
                          </a:solidFill>
                          <a:latin typeface="Arial"/>
                          <a:ea typeface="Arial"/>
                          <a:cs typeface="Arial"/>
                          <a:sym typeface="Arial"/>
                        </a:rPr>
                        <a:t> the lesson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lnSpc>
                          <a:spcPct val="100000"/>
                        </a:lnSpc>
                        <a:spcBef>
                          <a:spcPts val="0"/>
                        </a:spcBef>
                        <a:spcAft>
                          <a:spcPts val="0"/>
                        </a:spcAft>
                        <a:buClr>
                          <a:schemeClr val="dk1"/>
                        </a:buClr>
                        <a:buSzPts val="1800"/>
                        <a:buFont typeface="Arial"/>
                        <a:buNone/>
                      </a:pPr>
                      <a:endParaRPr sz="1800" u="none" strike="noStrike" cap="none"/>
                    </a:p>
                    <a:p>
                      <a:pPr marL="0" marR="0" lvl="0" indent="0" algn="l" rtl="0">
                        <a:lnSpc>
                          <a:spcPct val="100000"/>
                        </a:lnSpc>
                        <a:spcBef>
                          <a:spcPts val="0"/>
                        </a:spcBef>
                        <a:spcAft>
                          <a:spcPts val="0"/>
                        </a:spcAft>
                        <a:buClr>
                          <a:schemeClr val="dk1"/>
                        </a:buClr>
                        <a:buSzPts val="1800"/>
                        <a:buFont typeface="Arial"/>
                        <a:buNone/>
                      </a:pPr>
                      <a:endParaRPr sz="1800" u="none" strike="noStrike" cap="none"/>
                    </a:p>
                    <a:p>
                      <a:pPr marL="0" marR="0" lvl="0" indent="0" algn="l" rtl="0">
                        <a:lnSpc>
                          <a:spcPct val="100000"/>
                        </a:lnSpc>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Discovery Dialogue </a:t>
                      </a:r>
                      <a:r>
                        <a:rPr lang="fr-FR" sz="2000" u="none" strike="noStrike" cap="none">
                          <a:solidFill>
                            <a:schemeClr val="dk1"/>
                          </a:solidFill>
                          <a:latin typeface="Arial"/>
                          <a:ea typeface="Arial"/>
                          <a:cs typeface="Arial"/>
                          <a:sym typeface="Arial"/>
                        </a:rPr>
                        <a:t>invites sharing of ideas and experiences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lnSpc>
                          <a:spcPct val="100000"/>
                        </a:lnSpc>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Activity </a:t>
                      </a:r>
                      <a:r>
                        <a:rPr lang="fr-FR" sz="2000" b="0" u="none" strike="noStrike" cap="none">
                          <a:solidFill>
                            <a:schemeClr val="dk1"/>
                          </a:solidFill>
                          <a:latin typeface="Arial"/>
                          <a:ea typeface="Arial"/>
                          <a:cs typeface="Arial"/>
                          <a:sym typeface="Arial"/>
                        </a:rPr>
                        <a:t>completed by </a:t>
                      </a:r>
                      <a:r>
                        <a:rPr lang="fr-FR" sz="2000" u="none" strike="noStrike" cap="none">
                          <a:solidFill>
                            <a:schemeClr val="dk1"/>
                          </a:solidFill>
                          <a:latin typeface="Arial"/>
                          <a:ea typeface="Arial"/>
                          <a:cs typeface="Arial"/>
                          <a:sym typeface="Arial"/>
                        </a:rPr>
                        <a:t>individual or group</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lnSpc>
                          <a:spcPct val="100000"/>
                        </a:lnSpc>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Highlight </a:t>
                      </a:r>
                      <a:r>
                        <a:rPr lang="fr-FR" sz="2000" b="0" u="none" strike="noStrike" cap="none">
                          <a:solidFill>
                            <a:schemeClr val="dk1"/>
                          </a:solidFill>
                          <a:latin typeface="Arial"/>
                          <a:ea typeface="Arial"/>
                          <a:cs typeface="Arial"/>
                          <a:sym typeface="Arial"/>
                        </a:rPr>
                        <a:t>of </a:t>
                      </a:r>
                      <a:r>
                        <a:rPr lang="fr-FR" sz="2000" u="none" strike="noStrike" cap="none">
                          <a:solidFill>
                            <a:schemeClr val="dk1"/>
                          </a:solidFill>
                          <a:latin typeface="Arial"/>
                          <a:ea typeface="Arial"/>
                          <a:cs typeface="Arial"/>
                          <a:sym typeface="Arial"/>
                        </a:rPr>
                        <a:t>multisectoral or One Health approach</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18" name="Google Shape;118;p30"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19" name="Google Shape;119;p30"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20" name="Google Shape;120;p30"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21" name="Google Shape;121;p30"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22" name="Google Shape;122;p3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23" name="Google Shape;123;p30"/>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24" name="Google Shape;124;p30"/>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25"/>
        <p:cNvGrpSpPr/>
        <p:nvPr/>
      </p:nvGrpSpPr>
      <p:grpSpPr>
        <a:xfrm>
          <a:off x="0" y="0"/>
          <a:ext cx="0" cy="0"/>
          <a:chOff x="0" y="0"/>
          <a:chExt cx="0" cy="0"/>
        </a:xfrm>
      </p:grpSpPr>
      <p:pic>
        <p:nvPicPr>
          <p:cNvPr id="126" name="Google Shape;126;p31"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27" name="Google Shape;127;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8" name="Google Shape;128;p3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9" name="Google Shape;129;p3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b="0" i="0" u="none" strike="noStrike" cap="none">
              <a:solidFill>
                <a:schemeClr val="dk1"/>
              </a:solidFill>
              <a:latin typeface="Arial"/>
              <a:ea typeface="Arial"/>
              <a:cs typeface="Arial"/>
              <a:sym typeface="Arial"/>
            </a:endParaRPr>
          </a:p>
        </p:txBody>
      </p:sp>
      <p:sp>
        <p:nvSpPr>
          <p:cNvPr id="130" name="Google Shape;130;p3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31" name="Google Shape;131;p3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32" name="Google Shape;132;p3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133"/>
        <p:cNvGrpSpPr/>
        <p:nvPr/>
      </p:nvGrpSpPr>
      <p:grpSpPr>
        <a:xfrm>
          <a:off x="0" y="0"/>
          <a:ext cx="0" cy="0"/>
          <a:chOff x="0" y="0"/>
          <a:chExt cx="0" cy="0"/>
        </a:xfrm>
      </p:grpSpPr>
      <p:pic>
        <p:nvPicPr>
          <p:cNvPr id="134" name="Google Shape;134;p32"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35" name="Google Shape;135;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6" name="Google Shape;136;p3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37" name="Google Shape;137;p3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fr-FR" sz="4400" b="0" i="0" u="none" strike="noStrike" cap="none">
                <a:solidFill>
                  <a:srgbClr val="000000"/>
                </a:solidFill>
                <a:latin typeface="Libre Franklin Medium"/>
                <a:ea typeface="Libre Franklin Medium"/>
                <a:cs typeface="Libre Franklin Medium"/>
                <a:sym typeface="Libre Franklin Medium"/>
              </a:rPr>
              <a:t>Objectifs d'apprentissage</a:t>
            </a:r>
            <a:endParaRPr sz="4400" b="0" i="0" u="none" strike="noStrike" cap="none">
              <a:solidFill>
                <a:schemeClr val="dk1"/>
              </a:solidFill>
              <a:latin typeface="Arial"/>
              <a:ea typeface="Arial"/>
              <a:cs typeface="Arial"/>
              <a:sym typeface="Arial"/>
            </a:endParaRPr>
          </a:p>
        </p:txBody>
      </p:sp>
      <p:sp>
        <p:nvSpPr>
          <p:cNvPr id="138" name="Google Shape;138;p3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39" name="Google Shape;139;p3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40" name="Google Shape;140;p3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41"/>
        <p:cNvGrpSpPr/>
        <p:nvPr/>
      </p:nvGrpSpPr>
      <p:grpSpPr>
        <a:xfrm>
          <a:off x="0" y="0"/>
          <a:ext cx="0" cy="0"/>
          <a:chOff x="0" y="0"/>
          <a:chExt cx="0" cy="0"/>
        </a:xfrm>
      </p:grpSpPr>
      <p:sp>
        <p:nvSpPr>
          <p:cNvPr id="142" name="Google Shape;142;p3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b="0" i="0" u="none" strike="noStrike" cap="none">
              <a:solidFill>
                <a:schemeClr val="dk1"/>
              </a:solidFill>
              <a:latin typeface="Arial"/>
              <a:ea typeface="Arial"/>
              <a:cs typeface="Arial"/>
              <a:sym typeface="Arial"/>
            </a:endParaRPr>
          </a:p>
        </p:txBody>
      </p:sp>
      <p:sp>
        <p:nvSpPr>
          <p:cNvPr id="143" name="Google Shape;143;p3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44" name="Google Shape;144;p3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45" name="Google Shape;145;p3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6" name="Google Shape;146;p3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47"/>
        <p:cNvGrpSpPr/>
        <p:nvPr/>
      </p:nvGrpSpPr>
      <p:grpSpPr>
        <a:xfrm>
          <a:off x="0" y="0"/>
          <a:ext cx="0" cy="0"/>
          <a:chOff x="0" y="0"/>
          <a:chExt cx="0" cy="0"/>
        </a:xfrm>
      </p:grpSpPr>
      <p:sp>
        <p:nvSpPr>
          <p:cNvPr id="148" name="Google Shape;148;p3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b="0" i="0" u="none" strike="noStrike" cap="none">
              <a:solidFill>
                <a:schemeClr val="dk1"/>
              </a:solidFill>
              <a:latin typeface="Arial"/>
              <a:ea typeface="Arial"/>
              <a:cs typeface="Arial"/>
              <a:sym typeface="Arial"/>
            </a:endParaRPr>
          </a:p>
        </p:txBody>
      </p:sp>
      <p:sp>
        <p:nvSpPr>
          <p:cNvPr id="149" name="Google Shape;149;p3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50" name="Google Shape;150;p3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51" name="Google Shape;151;p3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2" name="Google Shape;152;p3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53"/>
        <p:cNvGrpSpPr/>
        <p:nvPr/>
      </p:nvGrpSpPr>
      <p:grpSpPr>
        <a:xfrm>
          <a:off x="0" y="0"/>
          <a:ext cx="0" cy="0"/>
          <a:chOff x="0" y="0"/>
          <a:chExt cx="0" cy="0"/>
        </a:xfrm>
      </p:grpSpPr>
      <p:sp>
        <p:nvSpPr>
          <p:cNvPr id="154" name="Google Shape;154;p35"/>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b="0" i="0" u="none" strike="noStrike" cap="none">
              <a:solidFill>
                <a:schemeClr val="dk1"/>
              </a:solidFill>
              <a:latin typeface="Arial"/>
              <a:ea typeface="Arial"/>
              <a:cs typeface="Arial"/>
              <a:sym typeface="Arial"/>
            </a:endParaRPr>
          </a:p>
        </p:txBody>
      </p:sp>
      <p:sp>
        <p:nvSpPr>
          <p:cNvPr id="155" name="Google Shape;155;p35"/>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56" name="Google Shape;156;p35"/>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6600"/>
              <a:buFont typeface="Arial"/>
              <a:buNone/>
            </a:pPr>
            <a:r>
              <a:rPr lang="fr-FR" sz="6600" b="1" i="0" u="none" strike="noStrike" cap="none">
                <a:solidFill>
                  <a:srgbClr val="00943B"/>
                </a:solidFill>
                <a:latin typeface="Arial"/>
                <a:ea typeface="Arial"/>
                <a:cs typeface="Arial"/>
                <a:sym typeface="Arial"/>
              </a:rPr>
              <a:t>MONITOR</a:t>
            </a:r>
            <a:endParaRPr sz="1400" b="0" i="0" u="none" strike="noStrike" cap="none">
              <a:solidFill>
                <a:srgbClr val="000000"/>
              </a:solidFill>
              <a:latin typeface="Arial"/>
              <a:ea typeface="Arial"/>
              <a:cs typeface="Arial"/>
              <a:sym typeface="Arial"/>
            </a:endParaRPr>
          </a:p>
        </p:txBody>
      </p:sp>
      <p:sp>
        <p:nvSpPr>
          <p:cNvPr id="157" name="Google Shape;157;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58" name="Google Shape;158;p3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59" name="Google Shape;159;p3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0" name="Google Shape;160;p35"/>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161" name="Google Shape;161;p35"/>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2" name="Google Shape;162;p35"/>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6600"/>
              <a:buFont typeface="Arial"/>
              <a:buNone/>
            </a:pPr>
            <a:r>
              <a:rPr lang="fr-FR" sz="6600" b="1" i="0" u="none" strike="noStrike" cap="none">
                <a:solidFill>
                  <a:srgbClr val="00943B"/>
                </a:solidFill>
                <a:latin typeface="Arial"/>
                <a:ea typeface="Arial"/>
                <a:cs typeface="Arial"/>
                <a:sym typeface="Arial"/>
              </a:rPr>
              <a:t>MONITOR</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163"/>
        <p:cNvGrpSpPr/>
        <p:nvPr/>
      </p:nvGrpSpPr>
      <p:grpSpPr>
        <a:xfrm>
          <a:off x="0" y="0"/>
          <a:ext cx="0" cy="0"/>
          <a:chOff x="0" y="0"/>
          <a:chExt cx="0" cy="0"/>
        </a:xfrm>
      </p:grpSpPr>
      <p:pic>
        <p:nvPicPr>
          <p:cNvPr id="164" name="Google Shape;164;p36"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65" name="Google Shape;165;p3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66" name="Google Shape;166;p3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7" name="Google Shape;167;p3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8" name="Google Shape;168;p3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69" name="Google Shape;169;p3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0" name="Google Shape;170;p3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71"/>
        <p:cNvGrpSpPr/>
        <p:nvPr/>
      </p:nvGrpSpPr>
      <p:grpSpPr>
        <a:xfrm>
          <a:off x="0" y="0"/>
          <a:ext cx="0" cy="0"/>
          <a:chOff x="0" y="0"/>
          <a:chExt cx="0" cy="0"/>
        </a:xfrm>
      </p:grpSpPr>
      <p:pic>
        <p:nvPicPr>
          <p:cNvPr id="172" name="Google Shape;172;p37"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73" name="Google Shape;173;p37"/>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74" name="Google Shape;174;p3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75" name="Google Shape;175;p3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76" name="Google Shape;176;p3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7" name="Google Shape;177;p3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8" name="Google Shape;178;p3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5"/>
        <p:cNvGrpSpPr/>
        <p:nvPr/>
      </p:nvGrpSpPr>
      <p:grpSpPr>
        <a:xfrm>
          <a:off x="0" y="0"/>
          <a:ext cx="0" cy="0"/>
          <a:chOff x="0" y="0"/>
          <a:chExt cx="0" cy="0"/>
        </a:xfrm>
      </p:grpSpPr>
      <p:sp>
        <p:nvSpPr>
          <p:cNvPr id="26" name="Google Shape;26;p20"/>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fr-FR" sz="4400" b="0" i="0" u="none" strike="noStrike" cap="none">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b="0" i="0" u="none" strike="noStrike" cap="none">
              <a:solidFill>
                <a:schemeClr val="dk1"/>
              </a:solidFill>
              <a:latin typeface="Franklin Gothic Medium" panose="020B0603020102020204" pitchFamily="34" charset="0"/>
              <a:ea typeface="Arial"/>
              <a:cs typeface="Arial"/>
              <a:sym typeface="Arial"/>
            </a:endParaRPr>
          </a:p>
        </p:txBody>
      </p:sp>
      <p:sp>
        <p:nvSpPr>
          <p:cNvPr id="27" name="Google Shape;27;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aphicFrame>
        <p:nvGraphicFramePr>
          <p:cNvPr id="28" name="Google Shape;28;p20"/>
          <p:cNvGraphicFramePr/>
          <p:nvPr/>
        </p:nvGraphicFramePr>
        <p:xfrm>
          <a:off x="1505065" y="1917027"/>
          <a:ext cx="9181875" cy="4276750"/>
        </p:xfrm>
        <a:graphic>
          <a:graphicData uri="http://schemas.openxmlformats.org/drawingml/2006/table">
            <a:tbl>
              <a:tblPr>
                <a:noFill/>
                <a:tableStyleId>{16E36F2A-5CEF-4B55-9B7A-5FD6714669A4}</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lnSpc>
                          <a:spcPct val="100000"/>
                        </a:lnSpc>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lnSpc>
                          <a:spcPct val="100000"/>
                        </a:lnSpc>
                        <a:spcBef>
                          <a:spcPts val="0"/>
                        </a:spcBef>
                        <a:spcAft>
                          <a:spcPts val="0"/>
                        </a:spcAft>
                        <a:buClr>
                          <a:schemeClr val="dk1"/>
                        </a:buClr>
                        <a:buSzPts val="1800"/>
                        <a:buFont typeface="Arial"/>
                        <a:buNone/>
                      </a:pPr>
                      <a:endParaRPr sz="1800" u="none" strike="noStrike" cap="none"/>
                    </a:p>
                    <a:p>
                      <a:pPr marL="0" marR="0" lvl="0" indent="0" algn="l" rtl="0">
                        <a:lnSpc>
                          <a:spcPct val="100000"/>
                        </a:lnSpc>
                        <a:spcBef>
                          <a:spcPts val="0"/>
                        </a:spcBef>
                        <a:spcAft>
                          <a:spcPts val="0"/>
                        </a:spcAft>
                        <a:buClr>
                          <a:schemeClr val="dk1"/>
                        </a:buClr>
                        <a:buSzPts val="1800"/>
                        <a:buFont typeface="Arial"/>
                        <a:buNone/>
                      </a:pPr>
                      <a:endParaRPr sz="1800" u="none" strike="noStrike" cap="none"/>
                    </a:p>
                    <a:p>
                      <a:pPr marL="0" marR="0" lvl="0" indent="0" algn="l" rtl="0">
                        <a:lnSpc>
                          <a:spcPct val="100000"/>
                        </a:lnSpc>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lnSpc>
                          <a:spcPct val="100000"/>
                        </a:lnSpc>
                        <a:spcBef>
                          <a:spcPts val="0"/>
                        </a:spcBef>
                        <a:spcAft>
                          <a:spcPts val="0"/>
                        </a:spcAft>
                        <a:buClr>
                          <a:schemeClr val="dk1"/>
                        </a:buClr>
                        <a:buSzPts val="1800"/>
                        <a:buFont typeface="Arial"/>
                        <a:buNone/>
                      </a:pPr>
                      <a:endParaRPr sz="1800" u="none" strike="noStrike" cap="none"/>
                    </a:p>
                    <a:p>
                      <a:pPr marL="0" marR="0" lvl="0" indent="0" algn="l" rtl="0">
                        <a:lnSpc>
                          <a:spcPct val="100000"/>
                        </a:lnSpc>
                        <a:spcBef>
                          <a:spcPts val="0"/>
                        </a:spcBef>
                        <a:spcAft>
                          <a:spcPts val="0"/>
                        </a:spcAft>
                        <a:buClr>
                          <a:schemeClr val="dk1"/>
                        </a:buClr>
                        <a:buSzPts val="1800"/>
                        <a:buFont typeface="Arial"/>
                        <a:buNone/>
                      </a:pPr>
                      <a:endParaRPr sz="1800" u="none" strike="noStrike" cap="none"/>
                    </a:p>
                    <a:p>
                      <a:pPr marL="0" marR="0" lvl="0" indent="0" algn="l" rtl="0">
                        <a:lnSpc>
                          <a:spcPct val="100000"/>
                        </a:lnSpc>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lnSpc>
                          <a:spcPct val="100000"/>
                        </a:lnSpc>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lnSpc>
                          <a:spcPct val="100000"/>
                        </a:lnSpc>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sz="14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29" name="Google Shape;29;p20"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0" name="Google Shape;30;p20"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1" name="Google Shape;31;p20"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2" name="Google Shape;32;p20"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3" name="Google Shape;33;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34" name="Google Shape;34;p20"/>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5" name="Google Shape;35;p20"/>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79"/>
        <p:cNvGrpSpPr/>
        <p:nvPr/>
      </p:nvGrpSpPr>
      <p:grpSpPr>
        <a:xfrm>
          <a:off x="0" y="0"/>
          <a:ext cx="0" cy="0"/>
          <a:chOff x="0" y="0"/>
          <a:chExt cx="0" cy="0"/>
        </a:xfrm>
      </p:grpSpPr>
      <p:sp>
        <p:nvSpPr>
          <p:cNvPr id="180" name="Google Shape;180;p3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81" name="Google Shape;181;p38"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2" name="Google Shape;182;p3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83" name="Google Shape;183;p38"/>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fr-FR" sz="2800" b="0" i="0" u="none" strike="noStrike" cap="none">
                <a:solidFill>
                  <a:schemeClr val="dk1"/>
                </a:solidFill>
                <a:latin typeface="Arial"/>
                <a:ea typeface="Arial"/>
                <a:cs typeface="Arial"/>
                <a:sym typeface="Arial"/>
              </a:rPr>
              <a:t>To complete the exercise,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r>
              <a:rPr lang="fr-FR" sz="2800" b="0" i="0" u="none" strike="noStrike" cap="none">
                <a:solidFill>
                  <a:schemeClr val="dk1"/>
                </a:solidFill>
                <a:latin typeface="Arial"/>
                <a:ea typeface="Arial"/>
                <a:cs typeface="Arial"/>
                <a:sym typeface="Arial"/>
              </a:rPr>
              <a:t>please turn to your Participant Exercise Book.</a:t>
            </a:r>
            <a:endParaRPr sz="2800" b="0" i="0" u="none" strike="sngStrike" cap="none">
              <a:solidFill>
                <a:schemeClr val="dk1"/>
              </a:solidFill>
              <a:latin typeface="Arial"/>
              <a:ea typeface="Arial"/>
              <a:cs typeface="Arial"/>
              <a:sym typeface="Arial"/>
            </a:endParaRPr>
          </a:p>
        </p:txBody>
      </p:sp>
      <p:sp>
        <p:nvSpPr>
          <p:cNvPr id="184" name="Google Shape;184;p3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85" name="Google Shape;185;p3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6" name="Google Shape;186;p38"/>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87"/>
        <p:cNvGrpSpPr/>
        <p:nvPr/>
      </p:nvGrpSpPr>
      <p:grpSpPr>
        <a:xfrm>
          <a:off x="0" y="0"/>
          <a:ext cx="0" cy="0"/>
          <a:chOff x="0" y="0"/>
          <a:chExt cx="0" cy="0"/>
        </a:xfrm>
      </p:grpSpPr>
      <p:pic>
        <p:nvPicPr>
          <p:cNvPr id="188" name="Google Shape;188;p39"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9" name="Google Shape;189;p3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0" name="Google Shape;190;p39"/>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1" name="Google Shape;191;p3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92" name="Google Shape;192;p3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93" name="Google Shape;193;p3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4" name="Google Shape;194;p39"/>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195" name="Google Shape;195;p3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96" name="Google Shape;196;p39"/>
          <p:cNvPicPr preferRelativeResize="0"/>
          <p:nvPr/>
        </p:nvPicPr>
        <p:blipFill rotWithShape="1">
          <a:blip r:embed="rId5">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197"/>
        <p:cNvGrpSpPr/>
        <p:nvPr/>
      </p:nvGrpSpPr>
      <p:grpSpPr>
        <a:xfrm>
          <a:off x="0" y="0"/>
          <a:ext cx="0" cy="0"/>
          <a:chOff x="0" y="0"/>
          <a:chExt cx="0" cy="0"/>
        </a:xfrm>
      </p:grpSpPr>
      <p:sp>
        <p:nvSpPr>
          <p:cNvPr id="198" name="Google Shape;198;p4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9" name="Google Shape;199;p4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00" name="Google Shape;200;p40"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201" name="Google Shape;201;p4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2" name="Google Shape;202;p4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03" name="Google Shape;203;p4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4" name="Google Shape;204;p4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05"/>
        <p:cNvGrpSpPr/>
        <p:nvPr/>
      </p:nvGrpSpPr>
      <p:grpSpPr>
        <a:xfrm>
          <a:off x="0" y="0"/>
          <a:ext cx="0" cy="0"/>
          <a:chOff x="0" y="0"/>
          <a:chExt cx="0" cy="0"/>
        </a:xfrm>
      </p:grpSpPr>
      <p:sp>
        <p:nvSpPr>
          <p:cNvPr id="206" name="Google Shape;206;p4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7" name="Google Shape;207;p4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08" name="Google Shape;208;p4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09" name="Google Shape;209;p4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0" name="Google Shape;210;p4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11"/>
        <p:cNvGrpSpPr/>
        <p:nvPr/>
      </p:nvGrpSpPr>
      <p:grpSpPr>
        <a:xfrm>
          <a:off x="0" y="0"/>
          <a:ext cx="0" cy="0"/>
          <a:chOff x="0" y="0"/>
          <a:chExt cx="0" cy="0"/>
        </a:xfrm>
      </p:grpSpPr>
      <p:sp>
        <p:nvSpPr>
          <p:cNvPr id="212" name="Google Shape;212;p4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13" name="Google Shape;213;p4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14" name="Google Shape;214;p4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15" name="Google Shape;215;p4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6" name="Google Shape;216;p4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17"/>
        <p:cNvGrpSpPr/>
        <p:nvPr/>
      </p:nvGrpSpPr>
      <p:grpSpPr>
        <a:xfrm>
          <a:off x="0" y="0"/>
          <a:ext cx="0" cy="0"/>
          <a:chOff x="0" y="0"/>
          <a:chExt cx="0" cy="0"/>
        </a:xfrm>
      </p:grpSpPr>
      <p:sp>
        <p:nvSpPr>
          <p:cNvPr id="218" name="Google Shape;218;p43"/>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19" name="Google Shape;219;p43"/>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0" name="Google Shape;220;p43"/>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1" name="Google Shape;221;p43"/>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2" name="Google Shape;222;p43"/>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3" name="Google Shape;223;p4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24" name="Google Shape;224;p4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25" name="Google Shape;225;p4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6" name="Google Shape;226;p4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7"/>
        <p:cNvGrpSpPr/>
        <p:nvPr/>
      </p:nvGrpSpPr>
      <p:grpSpPr>
        <a:xfrm>
          <a:off x="0" y="0"/>
          <a:ext cx="0" cy="0"/>
          <a:chOff x="0" y="0"/>
          <a:chExt cx="0" cy="0"/>
        </a:xfrm>
      </p:grpSpPr>
      <p:sp>
        <p:nvSpPr>
          <p:cNvPr id="228" name="Google Shape;228;p4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9" name="Google Shape;229;p4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0" name="Google Shape;230;p4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1" name="Google Shape;231;p4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32" name="Google Shape;232;p4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3" name="Google Shape;233;p4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4"/>
        <p:cNvGrpSpPr/>
        <p:nvPr/>
      </p:nvGrpSpPr>
      <p:grpSpPr>
        <a:xfrm>
          <a:off x="0" y="0"/>
          <a:ext cx="0" cy="0"/>
          <a:chOff x="0" y="0"/>
          <a:chExt cx="0" cy="0"/>
        </a:xfrm>
      </p:grpSpPr>
      <p:sp>
        <p:nvSpPr>
          <p:cNvPr id="235" name="Google Shape;235;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36" name="Google Shape;236;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37" name="Google Shape;237;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8" name="Google Shape;238;p45"/>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39" name="Google Shape;239;p45"/>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40" name="Google Shape;240;p4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1" name="Google Shape;241;p4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2"/>
        <p:cNvGrpSpPr/>
        <p:nvPr/>
      </p:nvGrpSpPr>
      <p:grpSpPr>
        <a:xfrm>
          <a:off x="0" y="0"/>
          <a:ext cx="0" cy="0"/>
          <a:chOff x="0" y="0"/>
          <a:chExt cx="0" cy="0"/>
        </a:xfrm>
      </p:grpSpPr>
      <p:sp>
        <p:nvSpPr>
          <p:cNvPr id="243" name="Google Shape;243;p46"/>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4" name="Google Shape;244;p4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5" name="Google Shape;245;p4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46" name="Google Shape;246;p4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7" name="Google Shape;247;p4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48"/>
        <p:cNvGrpSpPr/>
        <p:nvPr/>
      </p:nvGrpSpPr>
      <p:grpSpPr>
        <a:xfrm>
          <a:off x="0" y="0"/>
          <a:ext cx="0" cy="0"/>
          <a:chOff x="0" y="0"/>
          <a:chExt cx="0" cy="0"/>
        </a:xfrm>
      </p:grpSpPr>
      <p:sp>
        <p:nvSpPr>
          <p:cNvPr id="249" name="Google Shape;249;p47"/>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0" name="Google Shape;250;p47"/>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36"/>
        <p:cNvGrpSpPr/>
        <p:nvPr/>
      </p:nvGrpSpPr>
      <p:grpSpPr>
        <a:xfrm>
          <a:off x="0" y="0"/>
          <a:ext cx="0" cy="0"/>
          <a:chOff x="0" y="0"/>
          <a:chExt cx="0" cy="0"/>
        </a:xfrm>
      </p:grpSpPr>
      <p:sp>
        <p:nvSpPr>
          <p:cNvPr id="37" name="Google Shape;37;p2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8" name="Google Shape;38;p2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9" name="Google Shape;39;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0" name="Google Shape;40;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41" name="Google Shape;41;p2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42" name="Google Shape;42;p2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51"/>
        <p:cNvGrpSpPr/>
        <p:nvPr/>
      </p:nvGrpSpPr>
      <p:grpSpPr>
        <a:xfrm>
          <a:off x="0" y="0"/>
          <a:ext cx="0" cy="0"/>
          <a:chOff x="0" y="0"/>
          <a:chExt cx="0" cy="0"/>
        </a:xfrm>
      </p:grpSpPr>
      <p:sp>
        <p:nvSpPr>
          <p:cNvPr id="252" name="Google Shape;252;p4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3" name="Google Shape;253;p4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54" name="Google Shape;254;p48"/>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5"/>
        <p:cNvGrpSpPr/>
        <p:nvPr/>
      </p:nvGrpSpPr>
      <p:grpSpPr>
        <a:xfrm>
          <a:off x="0" y="0"/>
          <a:ext cx="0" cy="0"/>
          <a:chOff x="0" y="0"/>
          <a:chExt cx="0" cy="0"/>
        </a:xfrm>
      </p:grpSpPr>
      <p:sp>
        <p:nvSpPr>
          <p:cNvPr id="256" name="Google Shape;256;p4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7" name="Google Shape;257;p4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58" name="Google Shape;258;p49"/>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59"/>
        <p:cNvGrpSpPr/>
        <p:nvPr/>
      </p:nvGrpSpPr>
      <p:grpSpPr>
        <a:xfrm>
          <a:off x="0" y="0"/>
          <a:ext cx="0" cy="0"/>
          <a:chOff x="0" y="0"/>
          <a:chExt cx="0" cy="0"/>
        </a:xfrm>
      </p:grpSpPr>
      <p:sp>
        <p:nvSpPr>
          <p:cNvPr id="260" name="Google Shape;260;p50"/>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fr-FR" sz="1400" b="0" i="0" u="none" strike="noStrike" cap="none">
                <a:solidFill>
                  <a:schemeClr val="dk1"/>
                </a:solidFill>
                <a:latin typeface="Libre Franklin Medium"/>
                <a:ea typeface="Libre Franklin Medium"/>
                <a:cs typeface="Libre Franklin Medium"/>
                <a:sym typeface="Libre Franklin Medium"/>
              </a:rPr>
              <a:t>‹#›</a:t>
            </a:fld>
            <a:endParaRPr sz="1400" b="0" i="0" u="none" strike="noStrike" cap="none">
              <a:solidFill>
                <a:schemeClr val="dk1"/>
              </a:solidFill>
              <a:latin typeface="Libre Franklin Medium"/>
              <a:ea typeface="Libre Franklin Medium"/>
              <a:cs typeface="Libre Franklin Medium"/>
              <a:sym typeface="Libre Franklin Medium"/>
            </a:endParaRPr>
          </a:p>
        </p:txBody>
      </p:sp>
      <p:sp>
        <p:nvSpPr>
          <p:cNvPr id="261" name="Google Shape;261;p50"/>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fr-FR" sz="2400" b="0" i="0" u="none" strike="noStrike" cap="none">
                <a:solidFill>
                  <a:schemeClr val="lt1"/>
                </a:solidFill>
                <a:latin typeface="Libre Franklin Medium"/>
                <a:ea typeface="Libre Franklin Medium"/>
                <a:cs typeface="Libre Franklin Medium"/>
                <a:sym typeface="Libre Franklin Medium"/>
              </a:rPr>
              <a:t>Epidemiologic Bias</a:t>
            </a:r>
            <a:endParaRPr sz="1400" b="0" i="0" u="none" strike="noStrike" cap="none">
              <a:solidFill>
                <a:srgbClr val="000000"/>
              </a:solidFill>
              <a:latin typeface="Arial"/>
              <a:ea typeface="Arial"/>
              <a:cs typeface="Arial"/>
              <a:sym typeface="Arial"/>
            </a:endParaRPr>
          </a:p>
        </p:txBody>
      </p:sp>
      <p:pic>
        <p:nvPicPr>
          <p:cNvPr id="262" name="Google Shape;262;p50"/>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3" name="Google Shape;263;p50"/>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64" name="Google Shape;264;p50"/>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5" name="Google Shape;265;p50"/>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6"/>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7"/>
        <p:cNvGrpSpPr/>
        <p:nvPr/>
      </p:nvGrpSpPr>
      <p:grpSpPr>
        <a:xfrm>
          <a:off x="0" y="0"/>
          <a:ext cx="0" cy="0"/>
          <a:chOff x="0" y="0"/>
          <a:chExt cx="0" cy="0"/>
        </a:xfrm>
      </p:grpSpPr>
      <p:sp>
        <p:nvSpPr>
          <p:cNvPr id="268" name="Google Shape;268;p52"/>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269" name="Google Shape;269;p5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0" name="Google Shape;270;p5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271" name="Google Shape;271;p52"/>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2" name="Google Shape;272;p5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3"/>
        <p:cNvGrpSpPr/>
        <p:nvPr/>
      </p:nvGrpSpPr>
      <p:grpSpPr>
        <a:xfrm>
          <a:off x="0" y="0"/>
          <a:ext cx="0" cy="0"/>
          <a:chOff x="0" y="0"/>
          <a:chExt cx="0" cy="0"/>
        </a:xfrm>
      </p:grpSpPr>
      <p:sp>
        <p:nvSpPr>
          <p:cNvPr id="274" name="Google Shape;274;p5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fr-FR" sz="1400" b="0" i="0" u="none" strike="noStrike" cap="none">
                <a:solidFill>
                  <a:schemeClr val="dk1"/>
                </a:solidFill>
                <a:latin typeface="Libre Franklin Medium"/>
                <a:ea typeface="Libre Franklin Medium"/>
                <a:cs typeface="Libre Franklin Medium"/>
                <a:sym typeface="Libre Franklin Medium"/>
              </a:rPr>
              <a:t>‹#›</a:t>
            </a:fld>
            <a:endParaRPr sz="1400" b="0" i="0" u="none" strike="noStrike" cap="none">
              <a:solidFill>
                <a:schemeClr val="dk1"/>
              </a:solidFill>
              <a:latin typeface="Libre Franklin Medium"/>
              <a:ea typeface="Libre Franklin Medium"/>
              <a:cs typeface="Libre Franklin Medium"/>
              <a:sym typeface="Libre Franklin Medium"/>
            </a:endParaRPr>
          </a:p>
        </p:txBody>
      </p:sp>
      <p:sp>
        <p:nvSpPr>
          <p:cNvPr id="275" name="Google Shape;275;p5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fr-FR" sz="2400" b="0" i="0" u="none" strike="noStrike" cap="none">
                <a:solidFill>
                  <a:schemeClr val="lt1"/>
                </a:solidFill>
                <a:latin typeface="Libre Franklin Medium"/>
                <a:ea typeface="Libre Franklin Medium"/>
                <a:cs typeface="Libre Franklin Medium"/>
                <a:sym typeface="Libre Franklin Medium"/>
              </a:rPr>
              <a:t>Epidemiologic Bias</a:t>
            </a:r>
            <a:endParaRPr sz="1400" b="0" i="0" u="none" strike="noStrike" cap="none">
              <a:solidFill>
                <a:srgbClr val="000000"/>
              </a:solidFill>
              <a:latin typeface="Arial"/>
              <a:ea typeface="Arial"/>
              <a:cs typeface="Arial"/>
              <a:sym typeface="Arial"/>
            </a:endParaRPr>
          </a:p>
        </p:txBody>
      </p:sp>
      <p:pic>
        <p:nvPicPr>
          <p:cNvPr id="276" name="Google Shape;276;p5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7" name="Google Shape;277;p5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cxnSp>
        <p:nvCxnSpPr>
          <p:cNvPr id="278" name="Google Shape;278;p5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9" name="Google Shape;279;p5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43"/>
        <p:cNvGrpSpPr/>
        <p:nvPr/>
      </p:nvGrpSpPr>
      <p:grpSpPr>
        <a:xfrm>
          <a:off x="0" y="0"/>
          <a:ext cx="0" cy="0"/>
          <a:chOff x="0" y="0"/>
          <a:chExt cx="0" cy="0"/>
        </a:xfrm>
      </p:grpSpPr>
      <p:sp>
        <p:nvSpPr>
          <p:cNvPr id="44" name="Google Shape;44;p2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5" name="Google Shape;45;p2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6" name="Google Shape;46;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47" name="Google Shape;47;p22"/>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8" name="Google Shape;48;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49" name="Google Shape;49;p2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0" name="Google Shape;50;p2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51"/>
        <p:cNvGrpSpPr/>
        <p:nvPr/>
      </p:nvGrpSpPr>
      <p:grpSpPr>
        <a:xfrm>
          <a:off x="0" y="0"/>
          <a:ext cx="0" cy="0"/>
          <a:chOff x="0" y="0"/>
          <a:chExt cx="0" cy="0"/>
        </a:xfrm>
      </p:grpSpPr>
      <p:sp>
        <p:nvSpPr>
          <p:cNvPr id="52" name="Google Shape;52;p2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fr-FR" sz="4400" b="0" i="0" u="none" strike="noStrike" cap="none">
                <a:solidFill>
                  <a:schemeClr val="dk1"/>
                </a:solidFill>
                <a:latin typeface="Franklin Gothic Medium" panose="020B0603020102020204" pitchFamily="34" charset="0"/>
                <a:ea typeface="Libre Franklin Medium"/>
                <a:cs typeface="Libre Franklin Medium"/>
                <a:sym typeface="Libre Franklin Medium"/>
              </a:rPr>
              <a:t>Cycle de surveillance de la santé publique</a:t>
            </a:r>
            <a:endParaRPr sz="4400" b="0" i="0" u="none" strike="noStrike" cap="none">
              <a:solidFill>
                <a:schemeClr val="dk1"/>
              </a:solidFill>
              <a:latin typeface="Franklin Gothic Medium" panose="020B0603020102020204" pitchFamily="34" charset="0"/>
              <a:ea typeface="Arial"/>
              <a:cs typeface="Arial"/>
              <a:sym typeface="Arial"/>
            </a:endParaRPr>
          </a:p>
        </p:txBody>
      </p:sp>
      <p:sp>
        <p:nvSpPr>
          <p:cNvPr id="55" name="Google Shape;55;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6" name="Google Shape;56;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57" name="Google Shape;57;p2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8" name="Google Shape;58;p23"/>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4" name="Oval 3">
            <a:extLst>
              <a:ext uri="{FF2B5EF4-FFF2-40B4-BE49-F238E27FC236}">
                <a16:creationId xmlns:a16="http://schemas.microsoft.com/office/drawing/2014/main" id="{D7499EE7-C6B1-6E8C-02E2-B8620CFE0F8C}"/>
              </a:ext>
            </a:extLst>
          </p:cNvPr>
          <p:cNvSpPr/>
          <p:nvPr userDrawn="1"/>
        </p:nvSpPr>
        <p:spPr>
          <a:xfrm>
            <a:off x="3057525" y="1759975"/>
            <a:ext cx="6495038" cy="4178250"/>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00996FF-A5C4-8C98-8EDD-2D2EB6BB2F57}"/>
              </a:ext>
            </a:extLst>
          </p:cNvPr>
          <p:cNvSpPr txBox="1"/>
          <p:nvPr userDrawn="1"/>
        </p:nvSpPr>
        <p:spPr>
          <a:xfrm>
            <a:off x="3357818" y="3353633"/>
            <a:ext cx="6060499" cy="1107996"/>
          </a:xfrm>
          <a:prstGeom prst="rect">
            <a:avLst/>
          </a:prstGeom>
          <a:noFill/>
        </p:spPr>
        <p:txBody>
          <a:bodyPr wrap="square" rtlCol="0">
            <a:spAutoFit/>
          </a:bodyPr>
          <a:lstStyle/>
          <a:p>
            <a:pPr algn="ctr"/>
            <a:r>
              <a:rPr lang="en-US" sz="6600" b="1">
                <a:solidFill>
                  <a:srgbClr val="00943B"/>
                </a:solidFill>
                <a:latin typeface="+mn-lt"/>
              </a:rPr>
              <a:t>SUIVI</a:t>
            </a:r>
          </a:p>
        </p:txBody>
      </p:sp>
      <p:graphicFrame>
        <p:nvGraphicFramePr>
          <p:cNvPr id="6" name="Diagram 5">
            <a:extLst>
              <a:ext uri="{FF2B5EF4-FFF2-40B4-BE49-F238E27FC236}">
                <a16:creationId xmlns:a16="http://schemas.microsoft.com/office/drawing/2014/main" id="{BFF6757D-3C91-0B2B-AC21-5ABE6DE08E0F}"/>
              </a:ext>
            </a:extLst>
          </p:cNvPr>
          <p:cNvGraphicFramePr/>
          <p:nvPr userDrawn="1">
            <p:extLst>
              <p:ext uri="{D42A27DB-BD31-4B8C-83A1-F6EECF244321}">
                <p14:modId xmlns:p14="http://schemas.microsoft.com/office/powerpoint/2010/main" val="2878515408"/>
              </p:ext>
            </p:extLst>
          </p:nvPr>
        </p:nvGraphicFramePr>
        <p:xfrm>
          <a:off x="1208880" y="1506001"/>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0" name="Group 9">
            <a:extLst>
              <a:ext uri="{FF2B5EF4-FFF2-40B4-BE49-F238E27FC236}">
                <a16:creationId xmlns:a16="http://schemas.microsoft.com/office/drawing/2014/main" id="{09D81C76-9443-F008-B57C-00F1AA2A9B8D}"/>
              </a:ext>
            </a:extLst>
          </p:cNvPr>
          <p:cNvGrpSpPr/>
          <p:nvPr userDrawn="1"/>
        </p:nvGrpSpPr>
        <p:grpSpPr>
          <a:xfrm>
            <a:off x="3057525" y="1759975"/>
            <a:ext cx="6495038" cy="4178250"/>
            <a:chOff x="3057525" y="1759975"/>
            <a:chExt cx="6495038" cy="4178250"/>
          </a:xfrm>
        </p:grpSpPr>
        <p:sp>
          <p:nvSpPr>
            <p:cNvPr id="9" name="Oval 8">
              <a:extLst>
                <a:ext uri="{FF2B5EF4-FFF2-40B4-BE49-F238E27FC236}">
                  <a16:creationId xmlns:a16="http://schemas.microsoft.com/office/drawing/2014/main" id="{A76C601B-C7AD-A717-2CC6-105F3534DD6D}"/>
                </a:ext>
              </a:extLst>
            </p:cNvPr>
            <p:cNvSpPr/>
            <p:nvPr userDrawn="1"/>
          </p:nvSpPr>
          <p:spPr>
            <a:xfrm>
              <a:off x="3057525" y="1759975"/>
              <a:ext cx="6495038" cy="4178250"/>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3C22534-6CAC-0232-D249-8E2756A08F84}"/>
                </a:ext>
              </a:extLst>
            </p:cNvPr>
            <p:cNvSpPr txBox="1"/>
            <p:nvPr userDrawn="1"/>
          </p:nvSpPr>
          <p:spPr>
            <a:xfrm>
              <a:off x="3357817" y="3295102"/>
              <a:ext cx="6060499" cy="1107996"/>
            </a:xfrm>
            <a:prstGeom prst="rect">
              <a:avLst/>
            </a:prstGeom>
            <a:noFill/>
          </p:spPr>
          <p:txBody>
            <a:bodyPr wrap="square" rtlCol="0">
              <a:spAutoFit/>
            </a:bodyPr>
            <a:lstStyle/>
            <a:p>
              <a:pPr algn="ctr"/>
              <a:r>
                <a:rPr lang="en-US" sz="6600" b="1">
                  <a:solidFill>
                    <a:srgbClr val="00943B"/>
                  </a:solidFill>
                  <a:latin typeface="+mn-lt"/>
                </a:rPr>
                <a:t>SUIVI</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59"/>
        <p:cNvGrpSpPr/>
        <p:nvPr/>
      </p:nvGrpSpPr>
      <p:grpSpPr>
        <a:xfrm>
          <a:off x="0" y="0"/>
          <a:ext cx="0" cy="0"/>
          <a:chOff x="0" y="0"/>
          <a:chExt cx="0" cy="0"/>
        </a:xfrm>
      </p:grpSpPr>
      <p:sp>
        <p:nvSpPr>
          <p:cNvPr id="60" name="Google Shape;60;p24"/>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61" name="Google Shape;61;p24"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62" name="Google Shape;62;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3" name="Google Shape;63;p24"/>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fr-FR" sz="2800" b="0" i="0" u="none" strike="noStrike" cap="none">
                <a:solidFill>
                  <a:schemeClr val="dk1"/>
                </a:solidFill>
                <a:latin typeface="Arial"/>
                <a:ea typeface="Arial"/>
                <a:cs typeface="Arial"/>
                <a:sym typeface="Arial"/>
              </a:rPr>
              <a:t>Pour réaliser l'exercice,</a:t>
            </a:r>
            <a:br>
              <a:rPr lang="fr-FR" sz="2800" b="0" i="0" u="none" strike="noStrike" cap="none">
                <a:solidFill>
                  <a:schemeClr val="dk1"/>
                </a:solidFill>
                <a:latin typeface="Arial"/>
                <a:ea typeface="Arial"/>
                <a:cs typeface="Arial"/>
                <a:sym typeface="Arial"/>
              </a:rPr>
            </a:br>
            <a:r>
              <a:rPr lang="fr-FR" sz="2800" b="0" i="0" u="none" strike="noStrike" cap="none">
                <a:solidFill>
                  <a:schemeClr val="dk1"/>
                </a:solidFill>
                <a:latin typeface="Arial"/>
                <a:ea typeface="Arial"/>
                <a:cs typeface="Arial"/>
                <a:sym typeface="Arial"/>
              </a:rPr>
              <a:t>veuillez consulter le cahier d'exercices du participant.</a:t>
            </a:r>
            <a:endParaRPr sz="2800" b="0" i="0" u="none" strike="sngStrike" cap="none">
              <a:solidFill>
                <a:schemeClr val="dk1"/>
              </a:solidFill>
              <a:latin typeface="Arial"/>
              <a:ea typeface="Arial"/>
              <a:cs typeface="Arial"/>
              <a:sym typeface="Arial"/>
            </a:endParaRPr>
          </a:p>
        </p:txBody>
      </p:sp>
      <p:sp>
        <p:nvSpPr>
          <p:cNvPr id="64" name="Google Shape;64;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65" name="Google Shape;65;p2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66" name="Google Shape;66;p2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67"/>
        <p:cNvGrpSpPr/>
        <p:nvPr/>
      </p:nvGrpSpPr>
      <p:grpSpPr>
        <a:xfrm>
          <a:off x="0" y="0"/>
          <a:ext cx="0" cy="0"/>
          <a:chOff x="0" y="0"/>
          <a:chExt cx="0" cy="0"/>
        </a:xfrm>
      </p:grpSpPr>
      <p:sp>
        <p:nvSpPr>
          <p:cNvPr id="68" name="Google Shape;68;p2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9" name="Google Shape;69;p2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0" name="Google Shape;70;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1" name="Google Shape;71;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72" name="Google Shape;72;p2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73" name="Google Shape;73;p2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74"/>
        <p:cNvGrpSpPr/>
        <p:nvPr/>
      </p:nvGrpSpPr>
      <p:grpSpPr>
        <a:xfrm>
          <a:off x="0" y="0"/>
          <a:ext cx="0" cy="0"/>
          <a:chOff x="0" y="0"/>
          <a:chExt cx="0" cy="0"/>
        </a:xfrm>
      </p:grpSpPr>
      <p:sp>
        <p:nvSpPr>
          <p:cNvPr id="75" name="Google Shape;75;p2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6" name="Google Shape;76;p2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8" name="Google Shape;78;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79" name="Google Shape;79;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0" name="Google Shape;80;p26"/>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81" name="Google Shape;81;p26"/>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82"/>
        <p:cNvGrpSpPr/>
        <p:nvPr/>
      </p:nvGrpSpPr>
      <p:grpSpPr>
        <a:xfrm>
          <a:off x="0" y="0"/>
          <a:ext cx="0" cy="0"/>
          <a:chOff x="0" y="0"/>
          <a:chExt cx="0" cy="0"/>
        </a:xfrm>
      </p:grpSpPr>
      <p:pic>
        <p:nvPicPr>
          <p:cNvPr id="83" name="Google Shape;83;p27"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84" name="Google Shape;84;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5" name="Google Shape;85;p27"/>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87" name="Google Shape;87;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88" name="Google Shape;88;p2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89" name="Google Shape;89;p2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8"/>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 name="Google Shape;11;p18"/>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8"/>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afro.who.int/publications/technical-guidelines-integrated-disease-surveillance-and-response-african-region-third"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health-topics/international-health-regulations#tab=tab_1"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1"/>
          <p:cNvSpPr txBox="1">
            <a:spLocks noGrp="1"/>
          </p:cNvSpPr>
          <p:nvPr>
            <p:ph type="body" idx="1"/>
          </p:nvPr>
        </p:nvSpPr>
        <p:spPr>
          <a:xfrm>
            <a:off x="518150" y="1880200"/>
            <a:ext cx="9795900" cy="18189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dirty="0">
                <a:latin typeface="Franklin Gothic Medium" panose="020B0603020102020204" pitchFamily="34" charset="0"/>
                <a:sym typeface="Libre Franklin Medium"/>
              </a:rPr>
              <a:t>Introduction à la </a:t>
            </a:r>
            <a:r>
              <a:rPr lang="fr-FR" sz="5400" dirty="0">
                <a:latin typeface="Franklin Gothic Medium" panose="020B0603020102020204" pitchFamily="34" charset="0"/>
                <a:sym typeface="Libre Franklin Medium"/>
              </a:rPr>
              <a:t>Surveillance </a:t>
            </a:r>
            <a:endParaRPr dirty="0">
              <a:latin typeface="Franklin Gothic Medium" panose="020B0603020102020204" pitchFamily="34" charset="0"/>
            </a:endParaRPr>
          </a:p>
          <a:p>
            <a:pPr marL="0" lvl="0" indent="0" algn="l" rtl="0">
              <a:lnSpc>
                <a:spcPct val="90000"/>
              </a:lnSpc>
              <a:spcBef>
                <a:spcPts val="1000"/>
              </a:spcBef>
              <a:spcAft>
                <a:spcPts val="0"/>
              </a:spcAft>
              <a:buClr>
                <a:schemeClr val="dk1"/>
              </a:buClr>
              <a:buSzPts val="5400"/>
              <a:buNone/>
            </a:pPr>
            <a:r>
              <a:rPr lang="fr-FR" sz="5400" dirty="0">
                <a:latin typeface="Franklin Gothic Medium" panose="020B0603020102020204" pitchFamily="34" charset="0"/>
                <a:sym typeface="Libre Franklin Medium"/>
              </a:rPr>
              <a:t>de la Santé </a:t>
            </a:r>
            <a:r>
              <a:rPr lang="fr-FR" dirty="0">
                <a:latin typeface="Franklin Gothic Medium" panose="020B0603020102020204" pitchFamily="34" charset="0"/>
                <a:sym typeface="Libre Franklin Medium"/>
              </a:rPr>
              <a:t>P</a:t>
            </a:r>
            <a:r>
              <a:rPr lang="fr-FR" sz="5400" dirty="0">
                <a:latin typeface="Franklin Gothic Medium" panose="020B0603020102020204" pitchFamily="34" charset="0"/>
                <a:sym typeface="Libre Franklin Medium"/>
              </a:rPr>
              <a:t>ublique</a:t>
            </a:r>
            <a:endParaRPr dirty="0">
              <a:latin typeface="Franklin Gothic Medium" panose="020B0603020102020204" pitchFamily="34" charset="0"/>
            </a:endParaRPr>
          </a:p>
          <a:p>
            <a:pPr marL="0" lvl="0" indent="0" algn="l" rtl="0">
              <a:lnSpc>
                <a:spcPct val="90000"/>
              </a:lnSpc>
              <a:spcBef>
                <a:spcPts val="1000"/>
              </a:spcBef>
              <a:spcAft>
                <a:spcPts val="0"/>
              </a:spcAft>
              <a:buClr>
                <a:schemeClr val="dk1"/>
              </a:buClr>
              <a:buSzPts val="5400"/>
              <a:buNone/>
            </a:pPr>
            <a:endParaRPr dirty="0"/>
          </a:p>
        </p:txBody>
      </p:sp>
      <p:sp>
        <p:nvSpPr>
          <p:cNvPr id="286" name="Google Shape;286;p1"/>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a:t>Atelier 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10"/>
          <p:cNvSpPr txBox="1">
            <a:spLocks noGrp="1"/>
          </p:cNvSpPr>
          <p:nvPr>
            <p:ph type="title"/>
          </p:nvPr>
        </p:nvSpPr>
        <p:spPr>
          <a:xfrm>
            <a:off x="838200" y="0"/>
            <a:ext cx="1086612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Font typeface="Libre Franklin Medium"/>
              <a:buNone/>
            </a:pPr>
            <a:r>
              <a:rPr lang="fr-FR" sz="3600" dirty="0">
                <a:latin typeface="Franklin Gothic Medium" panose="020B0603020102020204" pitchFamily="34" charset="0"/>
              </a:rPr>
              <a:t>AFRO : Surveillance et réponse </a:t>
            </a:r>
            <a:br>
              <a:rPr lang="fr-FR" sz="3600" dirty="0">
                <a:latin typeface="Franklin Gothic Medium" panose="020B0603020102020204" pitchFamily="34" charset="0"/>
              </a:rPr>
            </a:br>
            <a:r>
              <a:rPr lang="fr-FR" sz="3600" dirty="0">
                <a:latin typeface="Franklin Gothic Medium" panose="020B0603020102020204" pitchFamily="34" charset="0"/>
              </a:rPr>
              <a:t>Surveillance intégrée des maladies et riposte (SIMR)</a:t>
            </a:r>
            <a:endParaRPr sz="3600" dirty="0">
              <a:latin typeface="Franklin Gothic Medium" panose="020B0603020102020204" pitchFamily="34" charset="0"/>
            </a:endParaRPr>
          </a:p>
        </p:txBody>
      </p:sp>
      <p:sp>
        <p:nvSpPr>
          <p:cNvPr id="365" name="Google Shape;365;p10"/>
          <p:cNvSpPr txBox="1">
            <a:spLocks noGrp="1"/>
          </p:cNvSpPr>
          <p:nvPr>
            <p:ph type="body" idx="1"/>
          </p:nvPr>
        </p:nvSpPr>
        <p:spPr>
          <a:xfrm>
            <a:off x="838199" y="1478858"/>
            <a:ext cx="6950529" cy="3027828"/>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a:t>Développée par l'OMS AFRO</a:t>
            </a:r>
            <a:endParaRPr/>
          </a:p>
          <a:p>
            <a:pPr marL="228600" lvl="0" indent="-228600" algn="l" rtl="0">
              <a:lnSpc>
                <a:spcPct val="100000"/>
              </a:lnSpc>
              <a:spcBef>
                <a:spcPts val="1000"/>
              </a:spcBef>
              <a:spcAft>
                <a:spcPts val="0"/>
              </a:spcAft>
              <a:buClr>
                <a:schemeClr val="dk1"/>
              </a:buClr>
              <a:buSzPts val="2800"/>
              <a:buChar char="•"/>
            </a:pPr>
            <a:r>
              <a:rPr lang="fr-FR"/>
              <a:t>3</a:t>
            </a:r>
            <a:r>
              <a:rPr lang="fr-FR" baseline="30000"/>
              <a:t>rd</a:t>
            </a:r>
            <a:r>
              <a:rPr lang="fr-FR"/>
              <a:t> édition publiée en 2019</a:t>
            </a:r>
            <a:endParaRPr/>
          </a:p>
          <a:p>
            <a:pPr marL="228600" lvl="0" indent="-228600" algn="l" rtl="0">
              <a:lnSpc>
                <a:spcPct val="100000"/>
              </a:lnSpc>
              <a:spcBef>
                <a:spcPts val="1000"/>
              </a:spcBef>
              <a:spcAft>
                <a:spcPts val="0"/>
              </a:spcAft>
              <a:buClr>
                <a:schemeClr val="dk1"/>
              </a:buClr>
              <a:buSzPts val="2800"/>
              <a:buChar char="•"/>
            </a:pPr>
            <a:r>
              <a:rPr lang="fr-FR"/>
              <a:t>Utilisée par la plupart des pays d'Afrique</a:t>
            </a:r>
            <a:endParaRPr/>
          </a:p>
          <a:p>
            <a:pPr marL="228600" lvl="0" indent="-228600" algn="l" rtl="0">
              <a:lnSpc>
                <a:spcPct val="100000"/>
              </a:lnSpc>
              <a:spcBef>
                <a:spcPts val="1000"/>
              </a:spcBef>
              <a:spcAft>
                <a:spcPts val="0"/>
              </a:spcAft>
              <a:buClr>
                <a:schemeClr val="dk1"/>
              </a:buClr>
              <a:buSzPts val="2800"/>
              <a:buChar char="•"/>
            </a:pPr>
            <a:r>
              <a:rPr lang="fr-FR"/>
              <a:t>Adaptée et modifié par chaque pays</a:t>
            </a:r>
            <a:endParaRPr/>
          </a:p>
          <a:p>
            <a:pPr marL="228600" lvl="0" indent="-228600" algn="l" rtl="0">
              <a:lnSpc>
                <a:spcPct val="100000"/>
              </a:lnSpc>
              <a:spcBef>
                <a:spcPts val="1000"/>
              </a:spcBef>
              <a:spcAft>
                <a:spcPts val="0"/>
              </a:spcAft>
              <a:buClr>
                <a:schemeClr val="dk1"/>
              </a:buClr>
              <a:buSzPts val="2800"/>
              <a:buChar char="•"/>
            </a:pPr>
            <a:r>
              <a:rPr lang="fr-FR"/>
              <a:t>Dossier de formation disponible en ligne</a:t>
            </a:r>
            <a:endParaRPr/>
          </a:p>
          <a:p>
            <a:pPr marL="228600" lvl="0" indent="-50800" algn="l" rtl="0">
              <a:lnSpc>
                <a:spcPct val="100000"/>
              </a:lnSpc>
              <a:spcBef>
                <a:spcPts val="1000"/>
              </a:spcBef>
              <a:spcAft>
                <a:spcPts val="0"/>
              </a:spcAft>
              <a:buClr>
                <a:schemeClr val="dk1"/>
              </a:buClr>
              <a:buSzPts val="2800"/>
              <a:buNone/>
            </a:pPr>
            <a:endParaRPr/>
          </a:p>
        </p:txBody>
      </p:sp>
      <p:sp>
        <p:nvSpPr>
          <p:cNvPr id="366" name="Google Shape;366;p10"/>
          <p:cNvSpPr txBox="1">
            <a:spLocks noGrp="1"/>
          </p:cNvSpPr>
          <p:nvPr>
            <p:ph type="body" idx="2"/>
          </p:nvPr>
        </p:nvSpPr>
        <p:spPr>
          <a:xfrm>
            <a:off x="4805141" y="6185244"/>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u="sng">
                <a:solidFill>
                  <a:schemeClr val="hlink"/>
                </a:solidFill>
                <a:hlinkClick r:id="rId3"/>
              </a:rPr>
              <a:t>Directives techniques pour la surveillance intégrée des maladies et la riposte dans la Région africaine : Troisième édition | OMS | Bureau régional pour l'Afrique</a:t>
            </a:r>
            <a:endParaRPr/>
          </a:p>
        </p:txBody>
      </p:sp>
      <p:pic>
        <p:nvPicPr>
          <p:cNvPr id="367" name="Google Shape;367;p10" descr="Guide technique pour la surveillance intégrée de la maladie et la riposte dans la région Africaine: Troisième édition"/>
          <p:cNvPicPr preferRelativeResize="0"/>
          <p:nvPr/>
        </p:nvPicPr>
        <p:blipFill rotWithShape="1">
          <a:blip r:embed="rId4">
            <a:alphaModFix/>
          </a:blip>
          <a:srcRect/>
          <a:stretch/>
        </p:blipFill>
        <p:spPr>
          <a:xfrm>
            <a:off x="7916322" y="1435272"/>
            <a:ext cx="3714750" cy="4572000"/>
          </a:xfrm>
          <a:prstGeom prst="rect">
            <a:avLst/>
          </a:prstGeom>
          <a:noFill/>
          <a:ln w="12700">
            <a:solidFill>
              <a:schemeClr val="tx1"/>
            </a:solidFill>
          </a:ln>
        </p:spPr>
      </p:pic>
      <p:pic>
        <p:nvPicPr>
          <p:cNvPr id="3" name="Graphic 2">
            <a:extLst>
              <a:ext uri="{FF2B5EF4-FFF2-40B4-BE49-F238E27FC236}">
                <a16:creationId xmlns:a16="http://schemas.microsoft.com/office/drawing/2014/main" id="{8F67B7E5-AF0B-E1C1-620D-C45611F57DF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30829" y="4427254"/>
            <a:ext cx="4537487" cy="158001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1"/>
          <p:cNvSpPr txBox="1">
            <a:spLocks noGrp="1"/>
          </p:cNvSpPr>
          <p:nvPr>
            <p:ph type="body" idx="1"/>
          </p:nvPr>
        </p:nvSpPr>
        <p:spPr>
          <a:xfrm>
            <a:off x="838200" y="1362544"/>
            <a:ext cx="11049000" cy="5049236"/>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200"/>
              <a:buChar char="•"/>
            </a:pPr>
            <a:r>
              <a:rPr lang="fr-FR" sz="2200" dirty="0"/>
              <a:t>Les lois/réglementations dictent qui doit rapporter quoi, comment et quand</a:t>
            </a:r>
            <a:endParaRPr dirty="0"/>
          </a:p>
          <a:p>
            <a:pPr marL="228600" lvl="0" indent="-228600" algn="l" rtl="0">
              <a:lnSpc>
                <a:spcPct val="100000"/>
              </a:lnSpc>
              <a:spcBef>
                <a:spcPts val="1000"/>
              </a:spcBef>
              <a:spcAft>
                <a:spcPts val="0"/>
              </a:spcAft>
              <a:buClr>
                <a:schemeClr val="dk1"/>
              </a:buClr>
              <a:buSzPts val="2200"/>
              <a:buChar char="•"/>
            </a:pPr>
            <a:r>
              <a:rPr lang="fr-FR" sz="2200" dirty="0"/>
              <a:t>Les rapports sur les maladies proviennent de diverses sources, telles que</a:t>
            </a:r>
            <a:endParaRPr sz="2200" dirty="0"/>
          </a:p>
          <a:p>
            <a:pPr marL="228600" lvl="0" indent="-76200" algn="l" rtl="0">
              <a:lnSpc>
                <a:spcPct val="100000"/>
              </a:lnSpc>
              <a:spcBef>
                <a:spcPts val="1000"/>
              </a:spcBef>
              <a:spcAft>
                <a:spcPts val="0"/>
              </a:spcAft>
              <a:buClr>
                <a:schemeClr val="dk1"/>
              </a:buClr>
              <a:buSzPts val="2400"/>
              <a:buNone/>
            </a:pPr>
            <a:endParaRPr sz="2400" dirty="0"/>
          </a:p>
          <a:p>
            <a:pPr marL="228600" lvl="0" indent="-50800" algn="l" rtl="0">
              <a:lnSpc>
                <a:spcPct val="100000"/>
              </a:lnSpc>
              <a:spcBef>
                <a:spcPts val="1000"/>
              </a:spcBef>
              <a:spcAft>
                <a:spcPts val="0"/>
              </a:spcAft>
              <a:buClr>
                <a:schemeClr val="dk1"/>
              </a:buClr>
              <a:buSzPts val="2800"/>
              <a:buNone/>
            </a:pPr>
            <a:endParaRPr dirty="0"/>
          </a:p>
          <a:p>
            <a:pPr marL="0" lvl="0" indent="0" algn="l" rtl="0">
              <a:lnSpc>
                <a:spcPct val="100000"/>
              </a:lnSpc>
              <a:spcBef>
                <a:spcPts val="1000"/>
              </a:spcBef>
              <a:spcAft>
                <a:spcPts val="0"/>
              </a:spcAft>
              <a:buClr>
                <a:schemeClr val="dk1"/>
              </a:buClr>
              <a:buSzPts val="2800"/>
              <a:buNone/>
            </a:pPr>
            <a:r>
              <a:rPr lang="fr-FR" dirty="0"/>
              <a:t>  </a:t>
            </a:r>
            <a:br>
              <a:rPr lang="fr-FR" dirty="0"/>
            </a:br>
            <a:endParaRPr sz="2200" dirty="0"/>
          </a:p>
          <a:p>
            <a:pPr marL="228600" lvl="0" indent="-228600" algn="l" rtl="0">
              <a:lnSpc>
                <a:spcPct val="100000"/>
              </a:lnSpc>
              <a:spcBef>
                <a:spcPts val="1000"/>
              </a:spcBef>
              <a:spcAft>
                <a:spcPts val="0"/>
              </a:spcAft>
              <a:buClr>
                <a:schemeClr val="dk1"/>
              </a:buClr>
              <a:buSzPts val="2200"/>
              <a:buChar char="•"/>
            </a:pPr>
            <a:r>
              <a:rPr lang="fr-FR" sz="2200" dirty="0"/>
              <a:t>Les agences locales de santé humaine, animale et environnementale sont chargées d'enquêter sur les cas et les événements et de prendre les mesures nécessaires</a:t>
            </a:r>
            <a:endParaRPr sz="2200" dirty="0"/>
          </a:p>
          <a:p>
            <a:pPr marL="228600" lvl="0" indent="-228600" algn="l" rtl="0">
              <a:lnSpc>
                <a:spcPct val="100000"/>
              </a:lnSpc>
              <a:spcBef>
                <a:spcPts val="1000"/>
              </a:spcBef>
              <a:spcAft>
                <a:spcPts val="0"/>
              </a:spcAft>
              <a:buClr>
                <a:schemeClr val="dk1"/>
              </a:buClr>
              <a:buSzPts val="2200"/>
              <a:buChar char="•"/>
            </a:pPr>
            <a:r>
              <a:rPr lang="fr-FR" sz="2200" dirty="0"/>
              <a:t>Les agences sanitaires locales communiquent des informations aux niveaux suivants du système, puis au niveau national</a:t>
            </a:r>
            <a:endParaRPr sz="2200" dirty="0"/>
          </a:p>
          <a:p>
            <a:pPr marL="228600" lvl="0" indent="-50800" algn="l" rtl="0">
              <a:lnSpc>
                <a:spcPct val="100000"/>
              </a:lnSpc>
              <a:spcBef>
                <a:spcPts val="1000"/>
              </a:spcBef>
              <a:spcAft>
                <a:spcPts val="0"/>
              </a:spcAft>
              <a:buClr>
                <a:schemeClr val="dk1"/>
              </a:buClr>
              <a:buSzPts val="2800"/>
              <a:buNone/>
            </a:pPr>
            <a:endParaRPr dirty="0"/>
          </a:p>
          <a:p>
            <a:pPr marL="228600" lvl="0" indent="-50800" algn="l" rtl="0">
              <a:lnSpc>
                <a:spcPct val="100000"/>
              </a:lnSpc>
              <a:spcBef>
                <a:spcPts val="1000"/>
              </a:spcBef>
              <a:spcAft>
                <a:spcPts val="0"/>
              </a:spcAft>
              <a:buClr>
                <a:schemeClr val="dk1"/>
              </a:buClr>
              <a:buSzPts val="2800"/>
              <a:buNone/>
            </a:pPr>
            <a:endParaRPr dirty="0"/>
          </a:p>
        </p:txBody>
      </p:sp>
      <p:sp>
        <p:nvSpPr>
          <p:cNvPr id="374" name="Google Shape;374;p1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Déclaration des maladies</a:t>
            </a:r>
            <a:endParaRPr>
              <a:latin typeface="Franklin Gothic Medium" panose="020B0603020102020204" pitchFamily="34" charset="0"/>
            </a:endParaRPr>
          </a:p>
        </p:txBody>
      </p:sp>
      <p:pic>
        <p:nvPicPr>
          <p:cNvPr id="375" name="Google Shape;375;p11"/>
          <p:cNvPicPr preferRelativeResize="0"/>
          <p:nvPr/>
        </p:nvPicPr>
        <p:blipFill rotWithShape="1">
          <a:blip r:embed="rId3">
            <a:alphaModFix/>
          </a:blip>
          <a:srcRect l="7654" r="3423" b="5553"/>
          <a:stretch/>
        </p:blipFill>
        <p:spPr>
          <a:xfrm>
            <a:off x="3710143" y="2402889"/>
            <a:ext cx="2194560" cy="1554480"/>
          </a:xfrm>
          <a:prstGeom prst="rect">
            <a:avLst/>
          </a:prstGeom>
          <a:noFill/>
          <a:ln w="12700">
            <a:solidFill>
              <a:schemeClr val="tx1"/>
            </a:solidFill>
          </a:ln>
        </p:spPr>
      </p:pic>
      <p:pic>
        <p:nvPicPr>
          <p:cNvPr id="376" name="Google Shape;376;p11" descr="person holding orange and white toothbrush"/>
          <p:cNvPicPr preferRelativeResize="0"/>
          <p:nvPr/>
        </p:nvPicPr>
        <p:blipFill rotWithShape="1">
          <a:blip r:embed="rId4">
            <a:alphaModFix/>
          </a:blip>
          <a:srcRect l="2950" r="8529"/>
          <a:stretch/>
        </p:blipFill>
        <p:spPr>
          <a:xfrm>
            <a:off x="8776646" y="2402889"/>
            <a:ext cx="2194560" cy="1554480"/>
          </a:xfrm>
          <a:prstGeom prst="rect">
            <a:avLst/>
          </a:prstGeom>
          <a:noFill/>
          <a:ln w="12700">
            <a:solidFill>
              <a:schemeClr val="tx1"/>
            </a:solidFill>
          </a:ln>
        </p:spPr>
      </p:pic>
      <p:pic>
        <p:nvPicPr>
          <p:cNvPr id="377" name="Google Shape;377;p11" descr="man in white long sleeve shirt riding brown camel during daytime"/>
          <p:cNvPicPr preferRelativeResize="0"/>
          <p:nvPr/>
        </p:nvPicPr>
        <p:blipFill rotWithShape="1">
          <a:blip r:embed="rId5">
            <a:alphaModFix/>
          </a:blip>
          <a:srcRect t="5555"/>
          <a:stretch/>
        </p:blipFill>
        <p:spPr>
          <a:xfrm>
            <a:off x="6199492" y="2402889"/>
            <a:ext cx="2194560" cy="1554480"/>
          </a:xfrm>
          <a:prstGeom prst="rect">
            <a:avLst/>
          </a:prstGeom>
          <a:noFill/>
          <a:ln w="12700">
            <a:solidFill>
              <a:schemeClr val="tx1"/>
            </a:solidFill>
          </a:ln>
        </p:spPr>
      </p:pic>
      <p:pic>
        <p:nvPicPr>
          <p:cNvPr id="378" name="Google Shape;378;p11" descr="African American Plastic surgeon woman holding silicon breast implants in surgery room interior. Cosmetic surgery concept"/>
          <p:cNvPicPr preferRelativeResize="0"/>
          <p:nvPr/>
        </p:nvPicPr>
        <p:blipFill rotWithShape="1">
          <a:blip r:embed="rId6">
            <a:alphaModFix/>
          </a:blip>
          <a:srcRect r="5835"/>
          <a:stretch/>
        </p:blipFill>
        <p:spPr>
          <a:xfrm>
            <a:off x="1220794" y="2402889"/>
            <a:ext cx="2194560" cy="1554480"/>
          </a:xfrm>
          <a:prstGeom prst="rect">
            <a:avLst/>
          </a:prstGeom>
          <a:noFill/>
          <a:ln w="12700">
            <a:solidFill>
              <a:schemeClr val="tx1"/>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12"/>
          <p:cNvSpPr/>
          <p:nvPr/>
        </p:nvSpPr>
        <p:spPr>
          <a:xfrm>
            <a:off x="6940832" y="1295705"/>
            <a:ext cx="3429000" cy="828432"/>
          </a:xfrm>
          <a:prstGeom prst="rect">
            <a:avLst/>
          </a:prstGeom>
          <a:noFill/>
          <a:ln>
            <a:noFill/>
          </a:ln>
        </p:spPr>
        <p:txBody>
          <a:bodyPr spcFirstLastPara="1" wrap="square" lIns="90475" tIns="44450" rIns="90475" bIns="44450" anchor="t" anchorCtr="0">
            <a:spAutoFit/>
          </a:bodyPr>
          <a:lstStyle/>
          <a:p>
            <a:pPr marL="57150" marR="0" lvl="0" indent="0" algn="l" rtl="0">
              <a:lnSpc>
                <a:spcPct val="100000"/>
              </a:lnSpc>
              <a:spcBef>
                <a:spcPts val="0"/>
              </a:spcBef>
              <a:spcAft>
                <a:spcPts val="0"/>
              </a:spcAft>
              <a:buClr>
                <a:schemeClr val="dk1"/>
              </a:buClr>
              <a:buSzPts val="1800"/>
              <a:buFont typeface="Arial"/>
              <a:buNone/>
            </a:pPr>
            <a:r>
              <a:rPr lang="fr-FR" sz="1600" b="0" i="0" u="none" strike="noStrike" cap="none">
                <a:solidFill>
                  <a:schemeClr val="dk1"/>
                </a:solidFill>
                <a:latin typeface="Arial"/>
                <a:ea typeface="Arial"/>
                <a:cs typeface="Arial"/>
                <a:sym typeface="Arial"/>
              </a:rPr>
              <a:t>Relevé épidémiologique hebdomadaire ; bulletin régional ; médias électroniques</a:t>
            </a:r>
            <a:endParaRPr sz="1600" b="0" i="0" u="none" strike="noStrike" cap="none">
              <a:solidFill>
                <a:srgbClr val="000000"/>
              </a:solidFill>
              <a:latin typeface="Arial"/>
              <a:ea typeface="Arial"/>
              <a:cs typeface="Arial"/>
              <a:sym typeface="Arial"/>
            </a:endParaRPr>
          </a:p>
        </p:txBody>
      </p:sp>
      <p:sp>
        <p:nvSpPr>
          <p:cNvPr id="385" name="Google Shape;385;p1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Font typeface="Libre Franklin Medium"/>
              <a:buNone/>
            </a:pPr>
            <a:r>
              <a:rPr lang="fr-FR" sz="3600">
                <a:latin typeface="Franklin Gothic Medium" panose="020B0603020102020204" pitchFamily="34" charset="0"/>
              </a:rPr>
              <a:t>Schéma de l'OMS pour le flux d'informations dans la surveillance des maladies transmissibles </a:t>
            </a:r>
            <a:endParaRPr>
              <a:latin typeface="Franklin Gothic Medium" panose="020B0603020102020204" pitchFamily="34" charset="0"/>
            </a:endParaRPr>
          </a:p>
        </p:txBody>
      </p:sp>
      <p:sp>
        <p:nvSpPr>
          <p:cNvPr id="386" name="Google Shape;386;p12"/>
          <p:cNvSpPr txBox="1">
            <a:spLocks noGrp="1"/>
          </p:cNvSpPr>
          <p:nvPr>
            <p:ph type="body" idx="2"/>
          </p:nvPr>
        </p:nvSpPr>
        <p:spPr>
          <a:xfrm>
            <a:off x="3383280" y="6510233"/>
            <a:ext cx="6155267" cy="71332"/>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a:t>OMS. Normes de surveillance recommandées. Deuxième édition. Genève ; 1999. </a:t>
            </a:r>
            <a:endParaRPr/>
          </a:p>
          <a:p>
            <a:pPr marL="0" lvl="0" indent="0" algn="r" rtl="0">
              <a:lnSpc>
                <a:spcPct val="90000"/>
              </a:lnSpc>
              <a:spcBef>
                <a:spcPts val="1000"/>
              </a:spcBef>
              <a:spcAft>
                <a:spcPts val="0"/>
              </a:spcAft>
              <a:buClr>
                <a:schemeClr val="dk1"/>
              </a:buClr>
              <a:buSzPts val="1200"/>
              <a:buNone/>
            </a:pPr>
            <a:endParaRPr/>
          </a:p>
        </p:txBody>
      </p:sp>
      <p:cxnSp>
        <p:nvCxnSpPr>
          <p:cNvPr id="387" name="Google Shape;387;p12" descr="Image of dotted lines stretching the length of slide." title="Graphic"/>
          <p:cNvCxnSpPr>
            <a:cxnSpLocks/>
          </p:cNvCxnSpPr>
          <p:nvPr/>
        </p:nvCxnSpPr>
        <p:spPr>
          <a:xfrm>
            <a:off x="1208314" y="2765711"/>
            <a:ext cx="8831532" cy="0"/>
          </a:xfrm>
          <a:prstGeom prst="straightConnector1">
            <a:avLst/>
          </a:prstGeom>
          <a:noFill/>
          <a:ln w="25400" cap="flat" cmpd="sng">
            <a:solidFill>
              <a:schemeClr val="dk1"/>
            </a:solidFill>
            <a:prstDash val="dash"/>
            <a:round/>
            <a:headEnd type="none" w="sm" len="sm"/>
            <a:tailEnd type="none" w="sm" len="sm"/>
          </a:ln>
        </p:spPr>
      </p:cxnSp>
      <p:sp>
        <p:nvSpPr>
          <p:cNvPr id="388" name="Google Shape;388;p12" descr="Oval shape with MOH text inside." title="Graphic"/>
          <p:cNvSpPr/>
          <p:nvPr/>
        </p:nvSpPr>
        <p:spPr>
          <a:xfrm rot="10800000" flipH="1">
            <a:off x="5310683" y="3056223"/>
            <a:ext cx="1720850" cy="901700"/>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389" name="Google Shape;389;p12" descr="Oval shaped graphic. No text inside. " title="Graphic"/>
          <p:cNvSpPr/>
          <p:nvPr/>
        </p:nvSpPr>
        <p:spPr>
          <a:xfrm rot="10800000" flipH="1">
            <a:off x="6963270" y="4573874"/>
            <a:ext cx="869950" cy="473075"/>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390" name="Google Shape;390;p12" descr="Oval shaped graphic. No text inside." title="Graphic"/>
          <p:cNvSpPr/>
          <p:nvPr/>
        </p:nvSpPr>
        <p:spPr>
          <a:xfrm rot="10800000" flipH="1">
            <a:off x="4556621" y="4573874"/>
            <a:ext cx="796925" cy="473075"/>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391" name="Google Shape;391;p12" descr="Oval shaped graphic. No text inside." title="Graphic"/>
          <p:cNvSpPr/>
          <p:nvPr/>
        </p:nvSpPr>
        <p:spPr>
          <a:xfrm rot="10800000" flipH="1">
            <a:off x="7909421" y="5793074"/>
            <a:ext cx="576263" cy="366713"/>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392" name="Google Shape;392;p12" descr="Oval shaped graphic. No text inside." title="Graphic"/>
          <p:cNvSpPr/>
          <p:nvPr/>
        </p:nvSpPr>
        <p:spPr>
          <a:xfrm rot="10800000" flipH="1">
            <a:off x="3870821" y="5793074"/>
            <a:ext cx="576263" cy="366713"/>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393" name="Google Shape;393;p12" descr="Oval shaped graphic. No text inside." title="Graphic"/>
          <p:cNvSpPr/>
          <p:nvPr/>
        </p:nvSpPr>
        <p:spPr>
          <a:xfrm rot="10800000" flipH="1">
            <a:off x="4675683" y="5793074"/>
            <a:ext cx="576262" cy="366713"/>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394" name="Google Shape;394;p12" descr="Oval shaped graphic. No text inside." title="Graphic"/>
          <p:cNvSpPr/>
          <p:nvPr/>
        </p:nvSpPr>
        <p:spPr>
          <a:xfrm rot="10800000" flipH="1">
            <a:off x="5471021" y="5793074"/>
            <a:ext cx="576263" cy="366713"/>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395" name="Google Shape;395;p12" descr="Oval shaped graphic. No text inside." title="Graphic"/>
          <p:cNvSpPr/>
          <p:nvPr/>
        </p:nvSpPr>
        <p:spPr>
          <a:xfrm rot="10800000" flipH="1">
            <a:off x="6385421" y="5793074"/>
            <a:ext cx="576263" cy="366713"/>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396" name="Google Shape;396;p12" descr="Oval shaped graphic. No text inside." title="Graphic"/>
          <p:cNvSpPr/>
          <p:nvPr/>
        </p:nvSpPr>
        <p:spPr>
          <a:xfrm rot="10800000" flipH="1">
            <a:off x="7147421" y="5793074"/>
            <a:ext cx="576263" cy="366713"/>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cxnSp>
        <p:nvCxnSpPr>
          <p:cNvPr id="397" name="Google Shape;397;p12" descr="Image of double sided arrow pointing up and down. " title="Graphic"/>
          <p:cNvCxnSpPr/>
          <p:nvPr/>
        </p:nvCxnSpPr>
        <p:spPr>
          <a:xfrm rot="10800000">
            <a:off x="7426820" y="5107274"/>
            <a:ext cx="0" cy="639763"/>
          </a:xfrm>
          <a:prstGeom prst="straightConnector1">
            <a:avLst/>
          </a:prstGeom>
          <a:noFill/>
          <a:ln w="50800" cap="flat" cmpd="sng">
            <a:solidFill>
              <a:schemeClr val="dk1"/>
            </a:solidFill>
            <a:prstDash val="solid"/>
            <a:round/>
            <a:headEnd type="triangle" w="med" len="med"/>
            <a:tailEnd type="triangle" w="med" len="med"/>
          </a:ln>
        </p:spPr>
      </p:cxnSp>
      <p:cxnSp>
        <p:nvCxnSpPr>
          <p:cNvPr id="398" name="Google Shape;398;p12" descr="Image of double sided arrow pointing up and down. " title="Graphic"/>
          <p:cNvCxnSpPr/>
          <p:nvPr/>
        </p:nvCxnSpPr>
        <p:spPr>
          <a:xfrm rot="10800000">
            <a:off x="7722096" y="5107274"/>
            <a:ext cx="474663" cy="639763"/>
          </a:xfrm>
          <a:prstGeom prst="straightConnector1">
            <a:avLst/>
          </a:prstGeom>
          <a:noFill/>
          <a:ln w="50800" cap="flat" cmpd="sng">
            <a:solidFill>
              <a:schemeClr val="dk1"/>
            </a:solidFill>
            <a:prstDash val="solid"/>
            <a:round/>
            <a:headEnd type="triangle" w="med" len="med"/>
            <a:tailEnd type="triangle" w="med" len="med"/>
          </a:ln>
        </p:spPr>
      </p:cxnSp>
      <p:cxnSp>
        <p:nvCxnSpPr>
          <p:cNvPr id="399" name="Google Shape;399;p12" descr="Image of double sided arrow pointing up and down. " title="Graphic"/>
          <p:cNvCxnSpPr/>
          <p:nvPr/>
        </p:nvCxnSpPr>
        <p:spPr>
          <a:xfrm rot="10800000" flipH="1">
            <a:off x="5166220" y="3964274"/>
            <a:ext cx="584200" cy="525463"/>
          </a:xfrm>
          <a:prstGeom prst="straightConnector1">
            <a:avLst/>
          </a:prstGeom>
          <a:noFill/>
          <a:ln w="50800" cap="flat" cmpd="sng">
            <a:solidFill>
              <a:schemeClr val="dk1"/>
            </a:solidFill>
            <a:prstDash val="solid"/>
            <a:round/>
            <a:headEnd type="triangle" w="med" len="med"/>
            <a:tailEnd type="triangle" w="med" len="med"/>
          </a:ln>
        </p:spPr>
      </p:cxnSp>
      <p:cxnSp>
        <p:nvCxnSpPr>
          <p:cNvPr id="400" name="Google Shape;400;p12" descr="Image of double sided arrow pointing up and down. " title="Graphic"/>
          <p:cNvCxnSpPr/>
          <p:nvPr/>
        </p:nvCxnSpPr>
        <p:spPr>
          <a:xfrm rot="10800000">
            <a:off x="6809283" y="3964273"/>
            <a:ext cx="482600" cy="533400"/>
          </a:xfrm>
          <a:prstGeom prst="straightConnector1">
            <a:avLst/>
          </a:prstGeom>
          <a:noFill/>
          <a:ln w="50800" cap="flat" cmpd="sng">
            <a:solidFill>
              <a:schemeClr val="dk1"/>
            </a:solidFill>
            <a:prstDash val="solid"/>
            <a:round/>
            <a:headEnd type="triangle" w="med" len="med"/>
            <a:tailEnd type="triangle" w="med" len="med"/>
          </a:ln>
        </p:spPr>
      </p:cxnSp>
      <p:sp>
        <p:nvSpPr>
          <p:cNvPr id="401" name="Google Shape;401;p12" descr="MOH" title="Text"/>
          <p:cNvSpPr/>
          <p:nvPr/>
        </p:nvSpPr>
        <p:spPr>
          <a:xfrm>
            <a:off x="5682282" y="3120840"/>
            <a:ext cx="1021114" cy="766877"/>
          </a:xfrm>
          <a:prstGeom prst="rect">
            <a:avLst/>
          </a:prstGeom>
          <a:noFill/>
          <a:ln>
            <a:noFill/>
          </a:ln>
        </p:spPr>
        <p:txBody>
          <a:bodyPr spcFirstLastPara="1" wrap="square" lIns="90475" tIns="44450" rIns="90475" bIns="44450" anchor="t" anchorCtr="0">
            <a:spAutoFit/>
          </a:bodyPr>
          <a:lstStyle/>
          <a:p>
            <a:pPr marL="0" marR="0" lvl="0" indent="0" algn="ctr" rtl="0">
              <a:lnSpc>
                <a:spcPct val="100000"/>
              </a:lnSpc>
              <a:spcBef>
                <a:spcPts val="0"/>
              </a:spcBef>
              <a:spcAft>
                <a:spcPts val="0"/>
              </a:spcAft>
              <a:buClr>
                <a:schemeClr val="dk1"/>
              </a:buClr>
              <a:buSzPts val="2800"/>
              <a:buFont typeface="Arial"/>
              <a:buNone/>
            </a:pPr>
            <a:r>
              <a:rPr lang="fr-FR" sz="2200" b="1" i="0" u="none" strike="noStrike" cap="none">
                <a:solidFill>
                  <a:schemeClr val="dk1"/>
                </a:solidFill>
                <a:latin typeface="Arial"/>
                <a:ea typeface="Arial"/>
                <a:cs typeface="Arial"/>
                <a:sym typeface="Arial"/>
              </a:rPr>
              <a:t>Min. Santé</a:t>
            </a:r>
            <a:endParaRPr sz="2200" b="0" i="0" u="none" strike="noStrike" cap="none">
              <a:solidFill>
                <a:srgbClr val="000000"/>
              </a:solidFill>
              <a:latin typeface="Arial"/>
              <a:ea typeface="Arial"/>
              <a:cs typeface="Arial"/>
              <a:sym typeface="Arial"/>
            </a:endParaRPr>
          </a:p>
        </p:txBody>
      </p:sp>
      <p:cxnSp>
        <p:nvCxnSpPr>
          <p:cNvPr id="402" name="Google Shape;402;p12" descr="Image of double sided arrow pointing up and down. " title="Graphic"/>
          <p:cNvCxnSpPr/>
          <p:nvPr/>
        </p:nvCxnSpPr>
        <p:spPr>
          <a:xfrm rot="10800000">
            <a:off x="6158408" y="2535523"/>
            <a:ext cx="0" cy="457200"/>
          </a:xfrm>
          <a:prstGeom prst="straightConnector1">
            <a:avLst/>
          </a:prstGeom>
          <a:noFill/>
          <a:ln w="50800" cap="flat" cmpd="sng">
            <a:solidFill>
              <a:schemeClr val="dk1"/>
            </a:solidFill>
            <a:prstDash val="solid"/>
            <a:round/>
            <a:headEnd type="triangle" w="med" len="med"/>
            <a:tailEnd type="triangle" w="med" len="med"/>
          </a:ln>
        </p:spPr>
      </p:cxnSp>
      <p:sp>
        <p:nvSpPr>
          <p:cNvPr id="403" name="Google Shape;403;p12"/>
          <p:cNvSpPr/>
          <p:nvPr/>
        </p:nvSpPr>
        <p:spPr>
          <a:xfrm>
            <a:off x="1224457" y="1949128"/>
            <a:ext cx="2646364" cy="397545"/>
          </a:xfrm>
          <a:prstGeom prst="rect">
            <a:avLst/>
          </a:prstGeom>
          <a:noFill/>
          <a:ln>
            <a:noFill/>
          </a:ln>
        </p:spPr>
        <p:txBody>
          <a:bodyPr spcFirstLastPara="1" wrap="square" lIns="90475" tIns="44450" rIns="90475" bIns="44450" anchor="t" anchorCtr="0">
            <a:spAutoFit/>
          </a:bodyPr>
          <a:lstStyle/>
          <a:p>
            <a:pPr marL="0" marR="0" lvl="0" indent="0" algn="ctr" rtl="0">
              <a:lnSpc>
                <a:spcPct val="100000"/>
              </a:lnSpc>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Niveau international</a:t>
            </a:r>
            <a:endParaRPr sz="2000" b="1" i="0" u="none" strike="noStrike" cap="none">
              <a:solidFill>
                <a:schemeClr val="dk1"/>
              </a:solidFill>
              <a:latin typeface="Arial"/>
              <a:ea typeface="Arial"/>
              <a:cs typeface="Arial"/>
              <a:sym typeface="Arial"/>
            </a:endParaRPr>
          </a:p>
        </p:txBody>
      </p:sp>
      <p:sp>
        <p:nvSpPr>
          <p:cNvPr id="404" name="Google Shape;404;p12"/>
          <p:cNvSpPr/>
          <p:nvPr/>
        </p:nvSpPr>
        <p:spPr>
          <a:xfrm>
            <a:off x="908955" y="5778261"/>
            <a:ext cx="2999965" cy="397545"/>
          </a:xfrm>
          <a:prstGeom prst="rect">
            <a:avLst/>
          </a:prstGeom>
          <a:noFill/>
          <a:ln>
            <a:noFill/>
          </a:ln>
        </p:spPr>
        <p:txBody>
          <a:bodyPr spcFirstLastPara="1" wrap="square" lIns="90475" tIns="44450" rIns="90475" bIns="44450" anchor="t" anchorCtr="0">
            <a:spAutoFit/>
          </a:bodyPr>
          <a:lstStyle/>
          <a:p>
            <a:pPr marL="0" marR="0" lvl="0" indent="0" algn="ctr" rtl="0">
              <a:lnSpc>
                <a:spcPct val="100000"/>
              </a:lnSpc>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Niveau local/district</a:t>
            </a:r>
            <a:endParaRPr sz="1400" b="0" i="0" u="none" strike="noStrike" cap="none">
              <a:solidFill>
                <a:srgbClr val="000000"/>
              </a:solidFill>
              <a:latin typeface="Arial"/>
              <a:ea typeface="Arial"/>
              <a:cs typeface="Arial"/>
              <a:sym typeface="Arial"/>
            </a:endParaRPr>
          </a:p>
        </p:txBody>
      </p:sp>
      <p:sp>
        <p:nvSpPr>
          <p:cNvPr id="405" name="Google Shape;405;p12"/>
          <p:cNvSpPr/>
          <p:nvPr/>
        </p:nvSpPr>
        <p:spPr>
          <a:xfrm>
            <a:off x="1043551" y="4693284"/>
            <a:ext cx="2738706" cy="397545"/>
          </a:xfrm>
          <a:prstGeom prst="rect">
            <a:avLst/>
          </a:prstGeom>
          <a:noFill/>
          <a:ln>
            <a:noFill/>
          </a:ln>
        </p:spPr>
        <p:txBody>
          <a:bodyPr spcFirstLastPara="1" wrap="square" lIns="90475" tIns="44450" rIns="90475" bIns="44450" anchor="t" anchorCtr="0">
            <a:spAutoFit/>
          </a:bodyPr>
          <a:lstStyle/>
          <a:p>
            <a:pPr marL="57150" marR="0" lvl="0" indent="0" algn="ctr" rtl="0">
              <a:lnSpc>
                <a:spcPct val="100000"/>
              </a:lnSpc>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Niveau intermédiaire</a:t>
            </a:r>
            <a:endParaRPr sz="1400" b="0" i="0" u="none" strike="noStrike" cap="none">
              <a:solidFill>
                <a:srgbClr val="000000"/>
              </a:solidFill>
              <a:latin typeface="Arial"/>
              <a:ea typeface="Arial"/>
              <a:cs typeface="Arial"/>
              <a:sym typeface="Arial"/>
            </a:endParaRPr>
          </a:p>
        </p:txBody>
      </p:sp>
      <p:sp>
        <p:nvSpPr>
          <p:cNvPr id="406" name="Google Shape;406;p12"/>
          <p:cNvSpPr/>
          <p:nvPr/>
        </p:nvSpPr>
        <p:spPr>
          <a:xfrm>
            <a:off x="1296290" y="3353881"/>
            <a:ext cx="1981200" cy="398462"/>
          </a:xfrm>
          <a:prstGeom prst="rect">
            <a:avLst/>
          </a:prstGeom>
          <a:noFill/>
          <a:ln>
            <a:noFill/>
          </a:ln>
        </p:spPr>
        <p:txBody>
          <a:bodyPr spcFirstLastPara="1" wrap="square" lIns="90475" tIns="44450" rIns="90475" bIns="44450" anchor="t" anchorCtr="0">
            <a:spAutoFit/>
          </a:bodyPr>
          <a:lstStyle/>
          <a:p>
            <a:pPr marL="57150" marR="0" lvl="0" indent="0" algn="ctr" rtl="0">
              <a:lnSpc>
                <a:spcPct val="100000"/>
              </a:lnSpc>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Niveau central</a:t>
            </a:r>
            <a:endParaRPr sz="1400" b="0" i="0" u="none" strike="noStrike" cap="none">
              <a:solidFill>
                <a:srgbClr val="000000"/>
              </a:solidFill>
              <a:latin typeface="Arial"/>
              <a:ea typeface="Arial"/>
              <a:cs typeface="Arial"/>
              <a:sym typeface="Arial"/>
            </a:endParaRPr>
          </a:p>
        </p:txBody>
      </p:sp>
      <p:cxnSp>
        <p:nvCxnSpPr>
          <p:cNvPr id="407" name="Google Shape;407;p12" descr="Image of double sided arrow pointing up and down. " title="Graphic"/>
          <p:cNvCxnSpPr>
            <a:cxnSpLocks/>
          </p:cNvCxnSpPr>
          <p:nvPr/>
        </p:nvCxnSpPr>
        <p:spPr>
          <a:xfrm>
            <a:off x="1208314" y="4192874"/>
            <a:ext cx="8831532" cy="0"/>
          </a:xfrm>
          <a:prstGeom prst="straightConnector1">
            <a:avLst/>
          </a:prstGeom>
          <a:noFill/>
          <a:ln w="25400" cap="flat" cmpd="sng">
            <a:solidFill>
              <a:schemeClr val="dk1"/>
            </a:solidFill>
            <a:prstDash val="dash"/>
            <a:round/>
            <a:headEnd type="none" w="sm" len="sm"/>
            <a:tailEnd type="none" w="sm" len="sm"/>
          </a:ln>
        </p:spPr>
      </p:cxnSp>
      <p:cxnSp>
        <p:nvCxnSpPr>
          <p:cNvPr id="408" name="Google Shape;408;p12" descr="Image of double sided arrow pointing up and down. " title="Graphic"/>
          <p:cNvCxnSpPr>
            <a:cxnSpLocks/>
          </p:cNvCxnSpPr>
          <p:nvPr/>
        </p:nvCxnSpPr>
        <p:spPr>
          <a:xfrm>
            <a:off x="1208314" y="5608924"/>
            <a:ext cx="8831532" cy="0"/>
          </a:xfrm>
          <a:prstGeom prst="straightConnector1">
            <a:avLst/>
          </a:prstGeom>
          <a:noFill/>
          <a:ln w="25400" cap="flat" cmpd="sng">
            <a:solidFill>
              <a:schemeClr val="dk1"/>
            </a:solidFill>
            <a:prstDash val="dash"/>
            <a:round/>
            <a:headEnd type="none" w="sm" len="sm"/>
            <a:tailEnd type="none" w="sm" len="sm"/>
          </a:ln>
        </p:spPr>
      </p:cxnSp>
      <p:cxnSp>
        <p:nvCxnSpPr>
          <p:cNvPr id="409" name="Google Shape;409;p12" descr="Image of double sided arrow pointing up and down. " title="Graphic"/>
          <p:cNvCxnSpPr/>
          <p:nvPr/>
        </p:nvCxnSpPr>
        <p:spPr>
          <a:xfrm rot="10800000">
            <a:off x="4980483" y="5107274"/>
            <a:ext cx="0" cy="639763"/>
          </a:xfrm>
          <a:prstGeom prst="straightConnector1">
            <a:avLst/>
          </a:prstGeom>
          <a:noFill/>
          <a:ln w="50800" cap="flat" cmpd="sng">
            <a:solidFill>
              <a:schemeClr val="dk1"/>
            </a:solidFill>
            <a:prstDash val="solid"/>
            <a:round/>
            <a:headEnd type="triangle" w="med" len="med"/>
            <a:tailEnd type="triangle" w="med" len="med"/>
          </a:ln>
        </p:spPr>
      </p:cxnSp>
      <p:cxnSp>
        <p:nvCxnSpPr>
          <p:cNvPr id="410" name="Google Shape;410;p12" descr="Image of double sided arrow pointing up and down. " title="Graphic"/>
          <p:cNvCxnSpPr/>
          <p:nvPr/>
        </p:nvCxnSpPr>
        <p:spPr>
          <a:xfrm rot="10800000" flipH="1">
            <a:off x="4159746" y="5107274"/>
            <a:ext cx="544513" cy="639763"/>
          </a:xfrm>
          <a:prstGeom prst="straightConnector1">
            <a:avLst/>
          </a:prstGeom>
          <a:noFill/>
          <a:ln w="50800" cap="flat" cmpd="sng">
            <a:solidFill>
              <a:schemeClr val="dk1"/>
            </a:solidFill>
            <a:prstDash val="solid"/>
            <a:round/>
            <a:headEnd type="triangle" w="med" len="med"/>
            <a:tailEnd type="triangle" w="med" len="med"/>
          </a:ln>
        </p:spPr>
      </p:cxnSp>
      <p:cxnSp>
        <p:nvCxnSpPr>
          <p:cNvPr id="411" name="Google Shape;411;p12" descr="Image of double sided arrow pointing up and down. " title="Graphic"/>
          <p:cNvCxnSpPr/>
          <p:nvPr/>
        </p:nvCxnSpPr>
        <p:spPr>
          <a:xfrm rot="10800000">
            <a:off x="5285283" y="5107274"/>
            <a:ext cx="476250" cy="639763"/>
          </a:xfrm>
          <a:prstGeom prst="straightConnector1">
            <a:avLst/>
          </a:prstGeom>
          <a:noFill/>
          <a:ln w="50800" cap="flat" cmpd="sng">
            <a:solidFill>
              <a:schemeClr val="dk1"/>
            </a:solidFill>
            <a:prstDash val="solid"/>
            <a:round/>
            <a:headEnd type="triangle" w="med" len="med"/>
            <a:tailEnd type="triangle" w="med" len="med"/>
          </a:ln>
        </p:spPr>
      </p:cxnSp>
      <p:sp>
        <p:nvSpPr>
          <p:cNvPr id="412" name="Google Shape;412;p12" descr="Oval shape with WHO text inside." title="Graphic"/>
          <p:cNvSpPr/>
          <p:nvPr/>
        </p:nvSpPr>
        <p:spPr>
          <a:xfrm rot="10800000" flipH="1">
            <a:off x="5515469" y="1815591"/>
            <a:ext cx="1371600" cy="639763"/>
          </a:xfrm>
          <a:prstGeom prst="ellipse">
            <a:avLst/>
          </a:prstGeom>
          <a:solidFill>
            <a:srgbClr val="A8D08C"/>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413" name="Google Shape;413;p12" descr="WHO" title="Text"/>
          <p:cNvSpPr/>
          <p:nvPr/>
        </p:nvSpPr>
        <p:spPr>
          <a:xfrm>
            <a:off x="5656380" y="1909481"/>
            <a:ext cx="1096829" cy="766877"/>
          </a:xfrm>
          <a:prstGeom prst="rect">
            <a:avLst/>
          </a:prstGeom>
          <a:noFill/>
          <a:ln>
            <a:noFill/>
          </a:ln>
        </p:spPr>
        <p:txBody>
          <a:bodyPr spcFirstLastPara="1" wrap="square" lIns="90475" tIns="44450" rIns="90475" bIns="44450" anchor="t" anchorCtr="0">
            <a:spAutoFit/>
          </a:bodyPr>
          <a:lstStyle/>
          <a:p>
            <a:pPr marL="0" marR="0" lvl="0" indent="0" algn="ctr" rtl="0">
              <a:lnSpc>
                <a:spcPct val="100000"/>
              </a:lnSpc>
              <a:spcBef>
                <a:spcPts val="0"/>
              </a:spcBef>
              <a:spcAft>
                <a:spcPts val="0"/>
              </a:spcAft>
              <a:buClr>
                <a:schemeClr val="dk1"/>
              </a:buClr>
              <a:buSzPts val="2000"/>
              <a:buFont typeface="Arial"/>
              <a:buNone/>
            </a:pPr>
            <a:r>
              <a:rPr lang="fr-FR" sz="2400" b="1" i="0" u="none" strike="noStrike" cap="none">
                <a:solidFill>
                  <a:schemeClr val="dk1"/>
                </a:solidFill>
                <a:latin typeface="Arial"/>
                <a:ea typeface="Arial"/>
                <a:cs typeface="Arial"/>
                <a:sym typeface="Arial"/>
              </a:rPr>
              <a:t>OMS</a:t>
            </a:r>
            <a:r>
              <a:rPr lang="fr-FR" sz="2000" b="1" i="0" u="none" strike="noStrike" cap="none">
                <a:solidFill>
                  <a:schemeClr val="dk1"/>
                </a:solidFill>
                <a:latin typeface="Arial"/>
                <a:ea typeface="Arial"/>
                <a:cs typeface="Arial"/>
                <a:sym typeface="Arial"/>
              </a:rPr>
              <a:t> </a:t>
            </a:r>
            <a:br>
              <a:rPr lang="fr-FR" sz="2000" b="1" i="0" u="none" strike="noStrike" cap="none">
                <a:solidFill>
                  <a:schemeClr val="dk1"/>
                </a:solidFill>
                <a:latin typeface="Arial"/>
                <a:ea typeface="Arial"/>
                <a:cs typeface="Arial"/>
                <a:sym typeface="Arial"/>
              </a:rPr>
            </a:br>
            <a:endParaRPr sz="2000" b="1" i="0" u="none" strike="noStrike" cap="none">
              <a:solidFill>
                <a:schemeClr val="dk1"/>
              </a:solidFill>
              <a:latin typeface="Arial"/>
              <a:ea typeface="Arial"/>
              <a:cs typeface="Arial"/>
              <a:sym typeface="Arial"/>
            </a:endParaRPr>
          </a:p>
        </p:txBody>
      </p:sp>
      <p:cxnSp>
        <p:nvCxnSpPr>
          <p:cNvPr id="414" name="Google Shape;414;p12" descr="Arrow extends down to International Level to Local/District Level. " title="Graphic"/>
          <p:cNvCxnSpPr/>
          <p:nvPr/>
        </p:nvCxnSpPr>
        <p:spPr>
          <a:xfrm>
            <a:off x="7121458" y="2247622"/>
            <a:ext cx="2852736" cy="0"/>
          </a:xfrm>
          <a:prstGeom prst="straightConnector1">
            <a:avLst/>
          </a:prstGeom>
          <a:noFill/>
          <a:ln w="38100" cap="flat" cmpd="sng">
            <a:solidFill>
              <a:srgbClr val="0065A5"/>
            </a:solidFill>
            <a:prstDash val="solid"/>
            <a:miter lim="800000"/>
            <a:headEnd type="none" w="sm" len="sm"/>
            <a:tailEnd type="none" w="sm" len="sm"/>
          </a:ln>
        </p:spPr>
      </p:cxnSp>
      <p:cxnSp>
        <p:nvCxnSpPr>
          <p:cNvPr id="415" name="Google Shape;415;p12" descr="Arrow extends  to International Level to Local/District Level." title="Graphic"/>
          <p:cNvCxnSpPr/>
          <p:nvPr/>
        </p:nvCxnSpPr>
        <p:spPr>
          <a:xfrm>
            <a:off x="9966820" y="2240248"/>
            <a:ext cx="0" cy="3613150"/>
          </a:xfrm>
          <a:prstGeom prst="straightConnector1">
            <a:avLst/>
          </a:prstGeom>
          <a:noFill/>
          <a:ln w="38100" cap="flat" cmpd="sng">
            <a:solidFill>
              <a:srgbClr val="0065A5"/>
            </a:solidFill>
            <a:prstDash val="solid"/>
            <a:miter lim="800000"/>
            <a:headEnd type="none" w="sm" len="sm"/>
            <a:tailEnd type="none" w="sm" len="sm"/>
          </a:ln>
        </p:spPr>
      </p:cxnSp>
      <p:cxnSp>
        <p:nvCxnSpPr>
          <p:cNvPr id="416" name="Google Shape;416;p12" descr="Arrow extends  to Central Level." title="Graphic"/>
          <p:cNvCxnSpPr/>
          <p:nvPr/>
        </p:nvCxnSpPr>
        <p:spPr>
          <a:xfrm>
            <a:off x="7223620" y="3721590"/>
            <a:ext cx="2743200" cy="0"/>
          </a:xfrm>
          <a:prstGeom prst="straightConnector1">
            <a:avLst/>
          </a:prstGeom>
          <a:noFill/>
          <a:ln w="38100" cap="flat" cmpd="sng">
            <a:solidFill>
              <a:srgbClr val="0065A5"/>
            </a:solidFill>
            <a:prstDash val="solid"/>
            <a:miter lim="800000"/>
            <a:headEnd type="triangle" w="lg" len="lg"/>
            <a:tailEnd type="none" w="sm" len="sm"/>
          </a:ln>
        </p:spPr>
      </p:cxnSp>
      <p:cxnSp>
        <p:nvCxnSpPr>
          <p:cNvPr id="417" name="Google Shape;417;p12" descr="Arrow pointing toward oval at Intermediate Level." title="Graphic"/>
          <p:cNvCxnSpPr/>
          <p:nvPr/>
        </p:nvCxnSpPr>
        <p:spPr>
          <a:xfrm>
            <a:off x="8168184" y="4671681"/>
            <a:ext cx="1798636" cy="0"/>
          </a:xfrm>
          <a:prstGeom prst="straightConnector1">
            <a:avLst/>
          </a:prstGeom>
          <a:noFill/>
          <a:ln w="38100" cap="flat" cmpd="sng">
            <a:solidFill>
              <a:srgbClr val="0065A5"/>
            </a:solidFill>
            <a:prstDash val="solid"/>
            <a:miter lim="800000"/>
            <a:headEnd type="triangle" w="lg" len="lg"/>
            <a:tailEnd type="none" w="sm" len="sm"/>
          </a:ln>
        </p:spPr>
      </p:cxnSp>
      <p:cxnSp>
        <p:nvCxnSpPr>
          <p:cNvPr id="418" name="Google Shape;418;p12" descr="Arrow extends  to Local/District Level." title="Graphic"/>
          <p:cNvCxnSpPr/>
          <p:nvPr/>
        </p:nvCxnSpPr>
        <p:spPr>
          <a:xfrm>
            <a:off x="8792532" y="5844563"/>
            <a:ext cx="1189037" cy="0"/>
          </a:xfrm>
          <a:prstGeom prst="straightConnector1">
            <a:avLst/>
          </a:prstGeom>
          <a:noFill/>
          <a:ln w="38100" cap="flat" cmpd="sng">
            <a:solidFill>
              <a:srgbClr val="0065A5"/>
            </a:solidFill>
            <a:prstDash val="solid"/>
            <a:miter lim="800000"/>
            <a:headEnd type="triangle" w="lg" len="lg"/>
            <a:tailEnd type="none" w="sm" len="sm"/>
          </a:ln>
        </p:spPr>
      </p:cxnSp>
      <p:cxnSp>
        <p:nvCxnSpPr>
          <p:cNvPr id="419" name="Google Shape;419;p12" descr="Arrow extends  to Central Level." title="Graphic"/>
          <p:cNvCxnSpPr/>
          <p:nvPr/>
        </p:nvCxnSpPr>
        <p:spPr>
          <a:xfrm>
            <a:off x="9826948" y="3442528"/>
            <a:ext cx="0" cy="2670048"/>
          </a:xfrm>
          <a:prstGeom prst="straightConnector1">
            <a:avLst/>
          </a:prstGeom>
          <a:noFill/>
          <a:ln w="38100" cap="flat" cmpd="sng">
            <a:solidFill>
              <a:srgbClr val="F7941D"/>
            </a:solidFill>
            <a:prstDash val="solid"/>
            <a:miter lim="800000"/>
            <a:headEnd type="none" w="sm" len="sm"/>
            <a:tailEnd type="none" w="sm" len="sm"/>
          </a:ln>
        </p:spPr>
      </p:cxnSp>
      <p:cxnSp>
        <p:nvCxnSpPr>
          <p:cNvPr id="420" name="Google Shape;420;p12" title="Graphi"/>
          <p:cNvCxnSpPr/>
          <p:nvPr/>
        </p:nvCxnSpPr>
        <p:spPr>
          <a:xfrm>
            <a:off x="8168184" y="4957458"/>
            <a:ext cx="1646237" cy="0"/>
          </a:xfrm>
          <a:prstGeom prst="straightConnector1">
            <a:avLst/>
          </a:prstGeom>
          <a:noFill/>
          <a:ln w="38100" cap="flat" cmpd="sng">
            <a:solidFill>
              <a:srgbClr val="F7941D"/>
            </a:solidFill>
            <a:prstDash val="solid"/>
            <a:miter lim="800000"/>
            <a:headEnd type="triangle" w="lg" len="lg"/>
            <a:tailEnd type="none" w="sm" len="sm"/>
          </a:ln>
        </p:spPr>
      </p:cxnSp>
      <p:sp>
        <p:nvSpPr>
          <p:cNvPr id="421" name="Google Shape;421;p12"/>
          <p:cNvSpPr/>
          <p:nvPr/>
        </p:nvSpPr>
        <p:spPr>
          <a:xfrm>
            <a:off x="6947111" y="2767989"/>
            <a:ext cx="3384549" cy="582211"/>
          </a:xfrm>
          <a:prstGeom prst="rect">
            <a:avLst/>
          </a:prstGeom>
          <a:noFill/>
          <a:ln>
            <a:noFill/>
          </a:ln>
        </p:spPr>
        <p:txBody>
          <a:bodyPr spcFirstLastPara="1" wrap="square" lIns="90475" tIns="44450" rIns="90475" bIns="44450" anchor="t" anchorCtr="0">
            <a:spAutoFit/>
          </a:bodyPr>
          <a:lstStyle/>
          <a:p>
            <a:pPr marL="57150" marR="0" lvl="0" indent="0" algn="l" rtl="0">
              <a:lnSpc>
                <a:spcPct val="100000"/>
              </a:lnSpc>
              <a:spcBef>
                <a:spcPts val="0"/>
              </a:spcBef>
              <a:spcAft>
                <a:spcPts val="0"/>
              </a:spcAft>
              <a:buClr>
                <a:schemeClr val="dk1"/>
              </a:buClr>
              <a:buSzPts val="1800"/>
              <a:buFont typeface="Arial"/>
              <a:buNone/>
            </a:pPr>
            <a:r>
              <a:rPr lang="fr-FR" sz="1600" b="0" i="0" u="none" strike="noStrike" cap="none">
                <a:solidFill>
                  <a:schemeClr val="dk1"/>
                </a:solidFill>
                <a:latin typeface="Arial"/>
                <a:ea typeface="Arial"/>
                <a:cs typeface="Arial"/>
                <a:sym typeface="Arial"/>
              </a:rPr>
              <a:t>Epidémiologie nationale </a:t>
            </a:r>
            <a:endParaRPr sz="1600" b="0" i="0" u="none" strike="noStrike" cap="none">
              <a:solidFill>
                <a:srgbClr val="000000"/>
              </a:solidFill>
              <a:latin typeface="Arial"/>
              <a:ea typeface="Arial"/>
              <a:cs typeface="Arial"/>
              <a:sym typeface="Arial"/>
            </a:endParaRPr>
          </a:p>
          <a:p>
            <a:pPr marL="57150" marR="0" lvl="0" indent="0" algn="l" rtl="0">
              <a:lnSpc>
                <a:spcPct val="100000"/>
              </a:lnSpc>
              <a:spcBef>
                <a:spcPts val="0"/>
              </a:spcBef>
              <a:spcAft>
                <a:spcPts val="0"/>
              </a:spcAft>
              <a:buClr>
                <a:schemeClr val="dk1"/>
              </a:buClr>
              <a:buSzPts val="1800"/>
              <a:buFont typeface="Arial"/>
              <a:buNone/>
            </a:pPr>
            <a:r>
              <a:rPr lang="fr-FR" sz="1600" b="0" i="0" u="none" strike="noStrike" cap="none">
                <a:solidFill>
                  <a:schemeClr val="dk1"/>
                </a:solidFill>
                <a:latin typeface="Arial"/>
                <a:ea typeface="Arial"/>
                <a:cs typeface="Arial"/>
                <a:sym typeface="Arial"/>
              </a:rPr>
              <a:t>bulletin ; médias électroniques</a:t>
            </a:r>
            <a:endParaRPr sz="1600" b="0" i="0" u="none" strike="noStrike" cap="none">
              <a:solidFill>
                <a:srgbClr val="000000"/>
              </a:solidFill>
              <a:latin typeface="Arial"/>
              <a:ea typeface="Arial"/>
              <a:cs typeface="Arial"/>
              <a:sym typeface="Arial"/>
            </a:endParaRPr>
          </a:p>
        </p:txBody>
      </p:sp>
      <p:cxnSp>
        <p:nvCxnSpPr>
          <p:cNvPr id="422" name="Google Shape;422;p12" descr="Arrow extends from Central Level to Local/District Level." title="Graphic"/>
          <p:cNvCxnSpPr/>
          <p:nvPr/>
        </p:nvCxnSpPr>
        <p:spPr>
          <a:xfrm>
            <a:off x="8788266" y="6096830"/>
            <a:ext cx="1049869" cy="0"/>
          </a:xfrm>
          <a:prstGeom prst="straightConnector1">
            <a:avLst/>
          </a:prstGeom>
          <a:noFill/>
          <a:ln w="38100" cap="flat" cmpd="sng">
            <a:solidFill>
              <a:srgbClr val="F7941D"/>
            </a:solidFill>
            <a:prstDash val="solid"/>
            <a:miter lim="800000"/>
            <a:headEnd type="triangle" w="lg" len="lg"/>
            <a:tailEnd type="none" w="sm" len="sm"/>
          </a:ln>
        </p:spPr>
      </p:cxnSp>
      <p:cxnSp>
        <p:nvCxnSpPr>
          <p:cNvPr id="423" name="Google Shape;423;p12" descr="Image of double sided arrow pointing up and down. " title="Graphic"/>
          <p:cNvCxnSpPr/>
          <p:nvPr/>
        </p:nvCxnSpPr>
        <p:spPr>
          <a:xfrm rot="10800000" flipH="1">
            <a:off x="6614020" y="5126324"/>
            <a:ext cx="546100" cy="639763"/>
          </a:xfrm>
          <a:prstGeom prst="straightConnector1">
            <a:avLst/>
          </a:prstGeom>
          <a:noFill/>
          <a:ln w="50800" cap="flat" cmpd="sng">
            <a:solidFill>
              <a:schemeClr val="dk1"/>
            </a:solidFill>
            <a:prstDash val="solid"/>
            <a:round/>
            <a:headEnd type="triangle" w="med" len="med"/>
            <a:tailEnd type="triangle" w="med" len="med"/>
          </a:ln>
        </p:spPr>
      </p:cxnSp>
      <p:cxnSp>
        <p:nvCxnSpPr>
          <p:cNvPr id="424" name="Google Shape;424;p12"/>
          <p:cNvCxnSpPr/>
          <p:nvPr/>
        </p:nvCxnSpPr>
        <p:spPr>
          <a:xfrm rot="10800000">
            <a:off x="7223620" y="3452868"/>
            <a:ext cx="2614515" cy="0"/>
          </a:xfrm>
          <a:prstGeom prst="straightConnector1">
            <a:avLst/>
          </a:prstGeom>
          <a:noFill/>
          <a:ln w="38100" cap="flat" cmpd="sng">
            <a:solidFill>
              <a:srgbClr val="F7941D"/>
            </a:solidFill>
            <a:prstDash val="solid"/>
            <a:miter lim="800000"/>
            <a:headEnd type="none" w="sm" len="sm"/>
            <a:tailEnd type="none" w="sm" len="sm"/>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2" name="Google Shape;298;p3">
            <a:extLst>
              <a:ext uri="{FF2B5EF4-FFF2-40B4-BE49-F238E27FC236}">
                <a16:creationId xmlns:a16="http://schemas.microsoft.com/office/drawing/2014/main" id="{4F1FE593-14D0-7172-9E25-45F9DC7A9F41}"/>
              </a:ext>
            </a:extLst>
          </p:cNvPr>
          <p:cNvSpPr txBox="1">
            <a:spLocks/>
          </p:cNvSpPr>
          <p:nvPr/>
        </p:nvSpPr>
        <p:spPr>
          <a:xfrm>
            <a:off x="838200" y="457200"/>
            <a:ext cx="10515600" cy="8001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3700">
                <a:latin typeface="Franklin Gothic Medium" panose="020B0603020102020204" pitchFamily="34" charset="0"/>
              </a:rPr>
              <a:t>Schématiser votre système de surveillance (1/2)</a:t>
            </a:r>
            <a:br>
              <a:rPr lang="fr-FR" sz="4400" b="1">
                <a:latin typeface="Franklin Gothic Medium" panose="020B0603020102020204" pitchFamily="34" charset="0"/>
                <a:sym typeface="Libre Franklin Medium"/>
              </a:rPr>
            </a:br>
            <a:endParaRPr lang="fr-FR">
              <a:latin typeface="Franklin Gothic Medium" panose="020B06030201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14"/>
          <p:cNvSpPr txBox="1">
            <a:spLocks noGrp="1"/>
          </p:cNvSpPr>
          <p:nvPr>
            <p:ph type="body" idx="1"/>
          </p:nvPr>
        </p:nvSpPr>
        <p:spPr>
          <a:xfrm>
            <a:off x="838200" y="1478857"/>
            <a:ext cx="10799618"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a:t>Quelles sont les similitudes et les différences que vous observez lorsque vous comparez les systèmes de surveillance entre les secteurs ?</a:t>
            </a:r>
            <a:endParaRPr sz="2600"/>
          </a:p>
          <a:p>
            <a:pPr marL="228600" lvl="0" indent="-228600" algn="l" rtl="0">
              <a:lnSpc>
                <a:spcPct val="100000"/>
              </a:lnSpc>
              <a:spcBef>
                <a:spcPts val="1000"/>
              </a:spcBef>
              <a:spcAft>
                <a:spcPts val="0"/>
              </a:spcAft>
              <a:buClr>
                <a:schemeClr val="dk1"/>
              </a:buClr>
              <a:buSzPts val="2800"/>
              <a:buChar char="•"/>
            </a:pPr>
            <a:r>
              <a:rPr lang="fr-FR" sz="2600"/>
              <a:t>En quoi les parties prenantes à chaque niveau du système de surveillance sont-elles similaires ou différentes d'un secteur à l'autre ?</a:t>
            </a:r>
            <a:endParaRPr sz="2600"/>
          </a:p>
          <a:p>
            <a:pPr marL="228600" lvl="0" indent="-228600" algn="l" rtl="0">
              <a:lnSpc>
                <a:spcPct val="100000"/>
              </a:lnSpc>
              <a:spcBef>
                <a:spcPts val="1000"/>
              </a:spcBef>
              <a:spcAft>
                <a:spcPts val="0"/>
              </a:spcAft>
              <a:buClr>
                <a:schemeClr val="dk1"/>
              </a:buClr>
              <a:buSzPts val="2800"/>
              <a:buChar char="•"/>
            </a:pPr>
            <a:r>
              <a:rPr lang="fr-FR" sz="2600"/>
              <a:t>Avez-vous des idées pour améliorer vos systèmes de surveillance ?</a:t>
            </a:r>
            <a:endParaRPr sz="2600"/>
          </a:p>
          <a:p>
            <a:pPr marL="228600" lvl="0" indent="-228600" algn="l" rtl="0">
              <a:lnSpc>
                <a:spcPct val="100000"/>
              </a:lnSpc>
              <a:spcBef>
                <a:spcPts val="1000"/>
              </a:spcBef>
              <a:spcAft>
                <a:spcPts val="0"/>
              </a:spcAft>
              <a:buClr>
                <a:schemeClr val="dk1"/>
              </a:buClr>
              <a:buSzPts val="2800"/>
              <a:buChar char="•"/>
            </a:pPr>
            <a:r>
              <a:rPr lang="fr-FR" sz="2600"/>
              <a:t>Quels pourraient être les avantages et les défis liés à la création d'un système de surveillance Une Seule Santé dans votre pays ?</a:t>
            </a:r>
            <a:endParaRPr sz="2600"/>
          </a:p>
        </p:txBody>
      </p:sp>
      <p:sp>
        <p:nvSpPr>
          <p:cNvPr id="2" name="Google Shape;298;p3">
            <a:extLst>
              <a:ext uri="{FF2B5EF4-FFF2-40B4-BE49-F238E27FC236}">
                <a16:creationId xmlns:a16="http://schemas.microsoft.com/office/drawing/2014/main" id="{ACBBE041-5EE9-4FBC-4DB4-7DABAEE3D762}"/>
              </a:ext>
            </a:extLst>
          </p:cNvPr>
          <p:cNvSpPr txBox="1">
            <a:spLocks/>
          </p:cNvSpPr>
          <p:nvPr/>
        </p:nvSpPr>
        <p:spPr>
          <a:xfrm>
            <a:off x="838200" y="457200"/>
            <a:ext cx="10515600" cy="8001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sz="3700">
                <a:latin typeface="Franklin Gothic Medium" panose="020B0603020102020204" pitchFamily="34" charset="0"/>
              </a:rPr>
              <a:t>Schématiser votre système de surveillance (2/2)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1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Flux d'informations entre les secteurs </a:t>
            </a:r>
            <a:endParaRPr>
              <a:latin typeface="Franklin Gothic Medium" panose="020B0603020102020204" pitchFamily="34" charset="0"/>
            </a:endParaRPr>
          </a:p>
        </p:txBody>
      </p:sp>
      <p:sp>
        <p:nvSpPr>
          <p:cNvPr id="444" name="Google Shape;444;p15"/>
          <p:cNvSpPr txBox="1"/>
          <p:nvPr/>
        </p:nvSpPr>
        <p:spPr>
          <a:xfrm>
            <a:off x="9308856" y="2927922"/>
            <a:ext cx="2089564" cy="781869"/>
          </a:xfrm>
          <a:prstGeom prst="rect">
            <a:avLst/>
          </a:prstGeom>
          <a:noFill/>
          <a:ln>
            <a:noFill/>
          </a:ln>
        </p:spPr>
        <p:txBody>
          <a:bodyPr spcFirstLastPara="1" wrap="square" lIns="91425" tIns="45700" rIns="91425" bIns="45700" anchor="b" anchorCtr="0">
            <a:noAutofit/>
          </a:bodyPr>
          <a:lstStyle/>
          <a:p>
            <a:pPr marL="0" marR="0" lvl="0" indent="0" algn="ctr" rtl="0">
              <a:lnSpc>
                <a:spcPct val="100000"/>
              </a:lnSpc>
              <a:spcBef>
                <a:spcPts val="0"/>
              </a:spcBef>
              <a:spcAft>
                <a:spcPts val="0"/>
              </a:spcAft>
              <a:buClr>
                <a:schemeClr val="dk1"/>
              </a:buClr>
              <a:buSzPts val="2000"/>
              <a:buFont typeface="Arial"/>
              <a:buNone/>
            </a:pPr>
            <a:r>
              <a:rPr lang="fr-FR" sz="2000" b="0" i="0" u="none" strike="noStrike" cap="none">
                <a:solidFill>
                  <a:schemeClr val="dk1"/>
                </a:solidFill>
                <a:latin typeface="Arial"/>
                <a:ea typeface="Arial"/>
                <a:cs typeface="Arial"/>
                <a:sym typeface="Arial"/>
              </a:rPr>
              <a:t>Direction vétérinaire</a:t>
            </a:r>
            <a:endParaRPr sz="20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chemeClr val="dk1"/>
              </a:buClr>
              <a:buSzPts val="2000"/>
              <a:buFont typeface="Arial"/>
              <a:buNone/>
            </a:pPr>
            <a:r>
              <a:rPr lang="fr-FR" sz="2000" b="0" i="0" u="none" strike="noStrike" cap="none">
                <a:solidFill>
                  <a:schemeClr val="dk1"/>
                </a:solidFill>
                <a:latin typeface="Arial"/>
                <a:ea typeface="Arial"/>
                <a:cs typeface="Arial"/>
                <a:sym typeface="Arial"/>
              </a:rPr>
              <a:t>ou des services</a:t>
            </a:r>
            <a:endParaRPr sz="2000" b="0" i="0" u="none" strike="noStrike" cap="none">
              <a:solidFill>
                <a:schemeClr val="dk1"/>
              </a:solidFill>
              <a:latin typeface="Arial"/>
              <a:ea typeface="Arial"/>
              <a:cs typeface="Arial"/>
              <a:sym typeface="Arial"/>
            </a:endParaRPr>
          </a:p>
        </p:txBody>
      </p:sp>
      <p:cxnSp>
        <p:nvCxnSpPr>
          <p:cNvPr id="445" name="Google Shape;445;p15" descr="Image of dotted lines stretching the length of slide." title="Graphic"/>
          <p:cNvCxnSpPr>
            <a:cxnSpLocks/>
          </p:cNvCxnSpPr>
          <p:nvPr/>
        </p:nvCxnSpPr>
        <p:spPr>
          <a:xfrm>
            <a:off x="963386" y="2502915"/>
            <a:ext cx="8562037" cy="0"/>
          </a:xfrm>
          <a:prstGeom prst="straightConnector1">
            <a:avLst/>
          </a:prstGeom>
          <a:noFill/>
          <a:ln w="25400" cap="flat" cmpd="sng">
            <a:solidFill>
              <a:schemeClr val="dk1"/>
            </a:solidFill>
            <a:prstDash val="dash"/>
            <a:round/>
            <a:headEnd type="none" w="sm" len="sm"/>
            <a:tailEnd type="none" w="sm" len="sm"/>
          </a:ln>
        </p:spPr>
      </p:cxnSp>
      <p:sp>
        <p:nvSpPr>
          <p:cNvPr id="446" name="Google Shape;446;p15" descr="Oval shape with MOH text inside." title="Graphic"/>
          <p:cNvSpPr/>
          <p:nvPr/>
        </p:nvSpPr>
        <p:spPr>
          <a:xfrm>
            <a:off x="3766147" y="2805175"/>
            <a:ext cx="1720850" cy="901700"/>
          </a:xfrm>
          <a:prstGeom prst="ellipse">
            <a:avLst/>
          </a:prstGeom>
          <a:solidFill>
            <a:schemeClr val="accent6">
              <a:alpha val="49411"/>
            </a:schemeClr>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000"/>
              <a:buFont typeface="Noto Sans Symbols"/>
              <a:buNone/>
            </a:pPr>
            <a:r>
              <a:rPr lang="fr-FR" sz="2400" b="1" i="0" u="none" strike="noStrike" cap="none">
                <a:solidFill>
                  <a:schemeClr val="dk1"/>
                </a:solidFill>
                <a:latin typeface="Arial"/>
                <a:ea typeface="Arial"/>
                <a:cs typeface="Arial"/>
                <a:sym typeface="Arial"/>
              </a:rPr>
              <a:t>M</a:t>
            </a:r>
            <a:r>
              <a:rPr lang="fr-FR" sz="2400" b="1">
                <a:solidFill>
                  <a:schemeClr val="dk1"/>
                </a:solidFill>
              </a:rPr>
              <a:t>in. Santé</a:t>
            </a:r>
            <a:endParaRPr sz="2400" b="0" i="0" u="none" strike="noStrike" cap="none">
              <a:solidFill>
                <a:schemeClr val="dk1"/>
              </a:solidFill>
              <a:latin typeface="Arial"/>
              <a:ea typeface="Arial"/>
              <a:cs typeface="Arial"/>
              <a:sym typeface="Arial"/>
            </a:endParaRPr>
          </a:p>
        </p:txBody>
      </p:sp>
      <p:sp>
        <p:nvSpPr>
          <p:cNvPr id="447" name="Google Shape;447;p15" descr="Oval shaped graphic. No text inside. " title="Graphic"/>
          <p:cNvSpPr/>
          <p:nvPr/>
        </p:nvSpPr>
        <p:spPr>
          <a:xfrm>
            <a:off x="4191597" y="4469633"/>
            <a:ext cx="869950" cy="473075"/>
          </a:xfrm>
          <a:prstGeom prst="ellipse">
            <a:avLst/>
          </a:prstGeom>
          <a:solidFill>
            <a:schemeClr val="accent6">
              <a:alpha val="49411"/>
            </a:schemeClr>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448" name="Google Shape;448;p15" descr="Oval shaped graphic. No text inside." title="Graphic"/>
          <p:cNvSpPr/>
          <p:nvPr/>
        </p:nvSpPr>
        <p:spPr>
          <a:xfrm>
            <a:off x="5169780" y="5727728"/>
            <a:ext cx="576263" cy="366713"/>
          </a:xfrm>
          <a:prstGeom prst="ellipse">
            <a:avLst/>
          </a:prstGeom>
          <a:solidFill>
            <a:schemeClr val="accent6">
              <a:alpha val="49411"/>
            </a:schemeClr>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449" name="Google Shape;449;p15" descr="Oval shaped graphic. No text inside." title="Graphic"/>
          <p:cNvSpPr/>
          <p:nvPr/>
        </p:nvSpPr>
        <p:spPr>
          <a:xfrm>
            <a:off x="3512476" y="5727728"/>
            <a:ext cx="576263" cy="366713"/>
          </a:xfrm>
          <a:prstGeom prst="ellipse">
            <a:avLst/>
          </a:prstGeom>
          <a:solidFill>
            <a:schemeClr val="accent6">
              <a:alpha val="49411"/>
            </a:schemeClr>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450" name="Google Shape;450;p15" descr="Oval shaped graphic. No text inside." title="Graphic"/>
          <p:cNvSpPr/>
          <p:nvPr/>
        </p:nvSpPr>
        <p:spPr>
          <a:xfrm>
            <a:off x="4338442" y="5727728"/>
            <a:ext cx="576263" cy="366713"/>
          </a:xfrm>
          <a:prstGeom prst="ellipse">
            <a:avLst/>
          </a:prstGeom>
          <a:solidFill>
            <a:schemeClr val="accent6">
              <a:alpha val="49411"/>
            </a:schemeClr>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451" name="Google Shape;451;p15"/>
          <p:cNvSpPr/>
          <p:nvPr/>
        </p:nvSpPr>
        <p:spPr>
          <a:xfrm>
            <a:off x="838200" y="1689110"/>
            <a:ext cx="2779454" cy="397545"/>
          </a:xfrm>
          <a:prstGeom prst="rect">
            <a:avLst/>
          </a:prstGeom>
          <a:noFill/>
          <a:ln>
            <a:noFill/>
          </a:ln>
        </p:spPr>
        <p:txBody>
          <a:bodyPr spcFirstLastPara="1" wrap="square" lIns="90475" tIns="44450" rIns="90475" bIns="44450" anchor="t" anchorCtr="0">
            <a:spAutoFit/>
          </a:bodyPr>
          <a:lstStyle/>
          <a:p>
            <a:pPr marL="0" marR="0" lvl="0" indent="0" algn="ctr" rtl="0">
              <a:lnSpc>
                <a:spcPct val="100000"/>
              </a:lnSpc>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Niveau international</a:t>
            </a:r>
            <a:endParaRPr sz="2000" b="1" i="0" u="none" strike="noStrike" cap="none">
              <a:solidFill>
                <a:schemeClr val="dk1"/>
              </a:solidFill>
              <a:latin typeface="Arial"/>
              <a:ea typeface="Arial"/>
              <a:cs typeface="Arial"/>
              <a:sym typeface="Arial"/>
            </a:endParaRPr>
          </a:p>
        </p:txBody>
      </p:sp>
      <p:sp>
        <p:nvSpPr>
          <p:cNvPr id="452" name="Google Shape;452;p15"/>
          <p:cNvSpPr/>
          <p:nvPr/>
        </p:nvSpPr>
        <p:spPr>
          <a:xfrm>
            <a:off x="668642" y="5733091"/>
            <a:ext cx="2873831" cy="397545"/>
          </a:xfrm>
          <a:prstGeom prst="rect">
            <a:avLst/>
          </a:prstGeom>
          <a:noFill/>
          <a:ln>
            <a:noFill/>
          </a:ln>
        </p:spPr>
        <p:txBody>
          <a:bodyPr spcFirstLastPara="1" wrap="square" lIns="90475" tIns="44450" rIns="90475" bIns="44450" anchor="t" anchorCtr="0">
            <a:spAutoFit/>
          </a:bodyPr>
          <a:lstStyle/>
          <a:p>
            <a:pPr marL="0" marR="0" lvl="0" indent="0" algn="ctr" rtl="0">
              <a:lnSpc>
                <a:spcPct val="100000"/>
              </a:lnSpc>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Niveau local/district</a:t>
            </a:r>
            <a:endParaRPr sz="1400" b="0" i="0" u="none" strike="noStrike" cap="none">
              <a:solidFill>
                <a:srgbClr val="000000"/>
              </a:solidFill>
              <a:latin typeface="Arial"/>
              <a:ea typeface="Arial"/>
              <a:cs typeface="Arial"/>
              <a:sym typeface="Arial"/>
            </a:endParaRPr>
          </a:p>
        </p:txBody>
      </p:sp>
      <p:sp>
        <p:nvSpPr>
          <p:cNvPr id="453" name="Google Shape;453;p15"/>
          <p:cNvSpPr/>
          <p:nvPr/>
        </p:nvSpPr>
        <p:spPr>
          <a:xfrm>
            <a:off x="670893" y="4504701"/>
            <a:ext cx="3008054" cy="397545"/>
          </a:xfrm>
          <a:prstGeom prst="rect">
            <a:avLst/>
          </a:prstGeom>
          <a:noFill/>
          <a:ln>
            <a:noFill/>
          </a:ln>
        </p:spPr>
        <p:txBody>
          <a:bodyPr spcFirstLastPara="1" wrap="square" lIns="90475" tIns="44450" rIns="90475" bIns="44450" anchor="t" anchorCtr="0">
            <a:spAutoFit/>
          </a:bodyPr>
          <a:lstStyle/>
          <a:p>
            <a:pPr marL="57150" marR="0" lvl="0" indent="0" algn="ctr" rtl="0">
              <a:lnSpc>
                <a:spcPct val="100000"/>
              </a:lnSpc>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Niveau intermédiaire</a:t>
            </a:r>
            <a:endParaRPr sz="1400" b="0" i="0" u="none" strike="noStrike" cap="none">
              <a:solidFill>
                <a:srgbClr val="000000"/>
              </a:solidFill>
              <a:latin typeface="Arial"/>
              <a:ea typeface="Arial"/>
              <a:cs typeface="Arial"/>
              <a:sym typeface="Arial"/>
            </a:endParaRPr>
          </a:p>
        </p:txBody>
      </p:sp>
      <p:sp>
        <p:nvSpPr>
          <p:cNvPr id="454" name="Google Shape;454;p15"/>
          <p:cNvSpPr/>
          <p:nvPr/>
        </p:nvSpPr>
        <p:spPr>
          <a:xfrm>
            <a:off x="1384645" y="3058976"/>
            <a:ext cx="1981200" cy="398462"/>
          </a:xfrm>
          <a:prstGeom prst="rect">
            <a:avLst/>
          </a:prstGeom>
          <a:noFill/>
          <a:ln>
            <a:noFill/>
          </a:ln>
        </p:spPr>
        <p:txBody>
          <a:bodyPr spcFirstLastPara="1" wrap="square" lIns="90475" tIns="44450" rIns="90475" bIns="44450" anchor="t" anchorCtr="0">
            <a:spAutoFit/>
          </a:bodyPr>
          <a:lstStyle/>
          <a:p>
            <a:pPr marL="57150" marR="0" lvl="0" indent="0" algn="ctr" rtl="0">
              <a:lnSpc>
                <a:spcPct val="100000"/>
              </a:lnSpc>
              <a:spcBef>
                <a:spcPts val="0"/>
              </a:spcBef>
              <a:spcAft>
                <a:spcPts val="0"/>
              </a:spcAft>
              <a:buClr>
                <a:schemeClr val="dk1"/>
              </a:buClr>
              <a:buSzPts val="2000"/>
              <a:buFont typeface="Arial"/>
              <a:buNone/>
            </a:pPr>
            <a:r>
              <a:rPr lang="fr-FR" sz="2000" b="1" i="0" u="none" strike="noStrike" cap="none">
                <a:solidFill>
                  <a:schemeClr val="dk1"/>
                </a:solidFill>
                <a:latin typeface="Arial"/>
                <a:ea typeface="Arial"/>
                <a:cs typeface="Arial"/>
                <a:sym typeface="Arial"/>
              </a:rPr>
              <a:t>Niveau central</a:t>
            </a:r>
            <a:endParaRPr sz="1400" b="0" i="0" u="none" strike="noStrike" cap="none">
              <a:solidFill>
                <a:srgbClr val="000000"/>
              </a:solidFill>
              <a:latin typeface="Arial"/>
              <a:ea typeface="Arial"/>
              <a:cs typeface="Arial"/>
              <a:sym typeface="Arial"/>
            </a:endParaRPr>
          </a:p>
        </p:txBody>
      </p:sp>
      <p:cxnSp>
        <p:nvCxnSpPr>
          <p:cNvPr id="455" name="Google Shape;455;p15" descr="Image of double sided arrow pointing up and down. " title="Graphic"/>
          <p:cNvCxnSpPr>
            <a:cxnSpLocks/>
          </p:cNvCxnSpPr>
          <p:nvPr/>
        </p:nvCxnSpPr>
        <p:spPr>
          <a:xfrm>
            <a:off x="963386" y="3930078"/>
            <a:ext cx="8562037" cy="0"/>
          </a:xfrm>
          <a:prstGeom prst="straightConnector1">
            <a:avLst/>
          </a:prstGeom>
          <a:noFill/>
          <a:ln w="25400" cap="flat" cmpd="sng">
            <a:solidFill>
              <a:schemeClr val="dk1"/>
            </a:solidFill>
            <a:prstDash val="dash"/>
            <a:round/>
            <a:headEnd type="none" w="sm" len="sm"/>
            <a:tailEnd type="none" w="sm" len="sm"/>
          </a:ln>
        </p:spPr>
      </p:cxnSp>
      <p:cxnSp>
        <p:nvCxnSpPr>
          <p:cNvPr id="456" name="Google Shape;456;p15" descr="Image of double sided arrow pointing up and down. " title="Graphic"/>
          <p:cNvCxnSpPr>
            <a:cxnSpLocks/>
          </p:cNvCxnSpPr>
          <p:nvPr/>
        </p:nvCxnSpPr>
        <p:spPr>
          <a:xfrm>
            <a:off x="963386" y="5346128"/>
            <a:ext cx="8562037" cy="0"/>
          </a:xfrm>
          <a:prstGeom prst="straightConnector1">
            <a:avLst/>
          </a:prstGeom>
          <a:noFill/>
          <a:ln w="25400" cap="flat" cmpd="sng">
            <a:solidFill>
              <a:schemeClr val="dk1"/>
            </a:solidFill>
            <a:prstDash val="dash"/>
            <a:round/>
            <a:headEnd type="none" w="sm" len="sm"/>
            <a:tailEnd type="none" w="sm" len="sm"/>
          </a:ln>
        </p:spPr>
      </p:cxnSp>
      <p:sp>
        <p:nvSpPr>
          <p:cNvPr id="457" name="Google Shape;457;p15" descr="Oval shape with WHO text inside." title="Graphic"/>
          <p:cNvSpPr/>
          <p:nvPr/>
        </p:nvSpPr>
        <p:spPr>
          <a:xfrm>
            <a:off x="3686750" y="1511870"/>
            <a:ext cx="1771200" cy="726729"/>
          </a:xfrm>
          <a:prstGeom prst="ellipse">
            <a:avLst/>
          </a:prstGeom>
          <a:solidFill>
            <a:schemeClr val="accent6">
              <a:alpha val="49411"/>
            </a:schemeClr>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000"/>
              <a:buFont typeface="Noto Sans Symbols"/>
              <a:buNone/>
            </a:pPr>
            <a:r>
              <a:rPr lang="fr-FR" sz="3000" b="1" i="0" u="none" strike="noStrike" cap="none">
                <a:solidFill>
                  <a:schemeClr val="dk1"/>
                </a:solidFill>
                <a:latin typeface="Arial"/>
                <a:ea typeface="Arial"/>
                <a:cs typeface="Arial"/>
                <a:sym typeface="Arial"/>
              </a:rPr>
              <a:t>OMS</a:t>
            </a:r>
            <a:endParaRPr sz="3000" b="0" i="0" u="none" strike="noStrike" cap="none">
              <a:solidFill>
                <a:schemeClr val="dk1"/>
              </a:solidFill>
              <a:latin typeface="Arial"/>
              <a:ea typeface="Arial"/>
              <a:cs typeface="Arial"/>
              <a:sym typeface="Arial"/>
            </a:endParaRPr>
          </a:p>
        </p:txBody>
      </p:sp>
      <p:sp>
        <p:nvSpPr>
          <p:cNvPr id="458" name="Google Shape;458;p15" descr="Oval shape with MOH text inside." title="Graphic"/>
          <p:cNvSpPr/>
          <p:nvPr/>
        </p:nvSpPr>
        <p:spPr>
          <a:xfrm>
            <a:off x="7108762" y="2695663"/>
            <a:ext cx="1981200" cy="1040100"/>
          </a:xfrm>
          <a:prstGeom prst="ellipse">
            <a:avLst/>
          </a:prstGeom>
          <a:solidFill>
            <a:srgbClr val="FBCC93"/>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000"/>
              <a:buFont typeface="Noto Sans Symbols"/>
              <a:buNone/>
            </a:pPr>
            <a:r>
              <a:rPr lang="fr-FR" sz="2400" b="1" i="0" u="none" strike="noStrike" cap="none">
                <a:solidFill>
                  <a:schemeClr val="dk1"/>
                </a:solidFill>
                <a:latin typeface="Arial"/>
                <a:ea typeface="Arial"/>
                <a:cs typeface="Arial"/>
                <a:sym typeface="Arial"/>
              </a:rPr>
              <a:t>M</a:t>
            </a:r>
            <a:r>
              <a:rPr lang="fr-FR" sz="2400" b="1">
                <a:solidFill>
                  <a:schemeClr val="dk1"/>
                </a:solidFill>
              </a:rPr>
              <a:t>in. </a:t>
            </a:r>
            <a:r>
              <a:rPr lang="fr-FR" sz="2400" b="1" i="0" u="none" strike="noStrike" cap="none">
                <a:solidFill>
                  <a:schemeClr val="dk1"/>
                </a:solidFill>
                <a:latin typeface="Arial"/>
                <a:ea typeface="Arial"/>
                <a:cs typeface="Arial"/>
                <a:sym typeface="Arial"/>
              </a:rPr>
              <a:t>Ag</a:t>
            </a:r>
            <a:r>
              <a:rPr lang="fr-FR" sz="2400" b="1">
                <a:solidFill>
                  <a:schemeClr val="dk1"/>
                </a:solidFill>
              </a:rPr>
              <a:t>/Env.</a:t>
            </a:r>
            <a:endParaRPr sz="2400" b="1" i="0" u="none" strike="noStrike" cap="none">
              <a:solidFill>
                <a:schemeClr val="dk1"/>
              </a:solidFill>
              <a:latin typeface="Arial"/>
              <a:ea typeface="Arial"/>
              <a:cs typeface="Arial"/>
              <a:sym typeface="Arial"/>
            </a:endParaRPr>
          </a:p>
        </p:txBody>
      </p:sp>
      <p:sp>
        <p:nvSpPr>
          <p:cNvPr id="459" name="Google Shape;459;p15" descr="Oval shaped graphic. No text inside." title="Graphic"/>
          <p:cNvSpPr/>
          <p:nvPr/>
        </p:nvSpPr>
        <p:spPr>
          <a:xfrm>
            <a:off x="6951187" y="5727728"/>
            <a:ext cx="576263" cy="366713"/>
          </a:xfrm>
          <a:prstGeom prst="ellipse">
            <a:avLst/>
          </a:prstGeom>
          <a:solidFill>
            <a:srgbClr val="FBCC93"/>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460" name="Google Shape;460;p15" descr="Oval shaped graphic. No text inside." title="Graphic"/>
          <p:cNvSpPr/>
          <p:nvPr/>
        </p:nvSpPr>
        <p:spPr>
          <a:xfrm>
            <a:off x="7746787" y="5727728"/>
            <a:ext cx="576262" cy="366713"/>
          </a:xfrm>
          <a:prstGeom prst="ellipse">
            <a:avLst/>
          </a:prstGeom>
          <a:solidFill>
            <a:srgbClr val="FBCC93"/>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461" name="Google Shape;461;p15" descr="Oval shaped graphic. No text inside." title="Graphic"/>
          <p:cNvSpPr/>
          <p:nvPr/>
        </p:nvSpPr>
        <p:spPr>
          <a:xfrm>
            <a:off x="8548200" y="5727728"/>
            <a:ext cx="576263" cy="366713"/>
          </a:xfrm>
          <a:prstGeom prst="ellipse">
            <a:avLst/>
          </a:prstGeom>
          <a:solidFill>
            <a:srgbClr val="FBCC93"/>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sp>
        <p:nvSpPr>
          <p:cNvPr id="462" name="Google Shape;462;p15" descr="WHO" title="Text"/>
          <p:cNvSpPr/>
          <p:nvPr/>
        </p:nvSpPr>
        <p:spPr>
          <a:xfrm>
            <a:off x="7910634" y="1713209"/>
            <a:ext cx="182807" cy="459100"/>
          </a:xfrm>
          <a:prstGeom prst="rect">
            <a:avLst/>
          </a:prstGeom>
          <a:noFill/>
          <a:ln w="12700" cap="flat" cmpd="sng">
            <a:solidFill>
              <a:schemeClr val="dk1"/>
            </a:solidFill>
            <a:prstDash val="solid"/>
            <a:miter lim="800000"/>
            <a:headEnd type="none" w="sm" len="sm"/>
            <a:tailEnd type="none" w="sm" len="sm"/>
          </a:ln>
        </p:spPr>
        <p:txBody>
          <a:bodyPr spcFirstLastPara="1" wrap="square" lIns="90475" tIns="44450" rIns="90475" bIns="44450" anchor="t" anchorCtr="0">
            <a:spAutoFit/>
          </a:bodyPr>
          <a:lstStyle/>
          <a:p>
            <a:pPr marL="0" marR="0" lvl="0" indent="0" algn="ctr" rtl="0">
              <a:lnSpc>
                <a:spcPct val="100000"/>
              </a:lnSpc>
              <a:spcBef>
                <a:spcPts val="0"/>
              </a:spcBef>
              <a:spcAft>
                <a:spcPts val="0"/>
              </a:spcAft>
              <a:buClr>
                <a:schemeClr val="dk1"/>
              </a:buClr>
              <a:buSzPts val="2400"/>
              <a:buFont typeface="Arial"/>
              <a:buNone/>
            </a:pPr>
            <a:endParaRPr sz="2400" b="1" i="0" u="none" strike="noStrike" cap="none">
              <a:solidFill>
                <a:schemeClr val="dk1"/>
              </a:solidFill>
              <a:latin typeface="Arial"/>
              <a:ea typeface="Arial"/>
              <a:cs typeface="Arial"/>
              <a:sym typeface="Arial"/>
            </a:endParaRPr>
          </a:p>
        </p:txBody>
      </p:sp>
      <p:sp>
        <p:nvSpPr>
          <p:cNvPr id="463" name="Google Shape;463;p15"/>
          <p:cNvSpPr/>
          <p:nvPr/>
        </p:nvSpPr>
        <p:spPr>
          <a:xfrm>
            <a:off x="5887299" y="3058976"/>
            <a:ext cx="975220" cy="441126"/>
          </a:xfrm>
          <a:prstGeom prst="leftRigh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64" name="Google Shape;464;p15"/>
          <p:cNvSpPr/>
          <p:nvPr/>
        </p:nvSpPr>
        <p:spPr>
          <a:xfrm>
            <a:off x="5887299" y="5592324"/>
            <a:ext cx="975220" cy="441126"/>
          </a:xfrm>
          <a:prstGeom prst="leftRigh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65" name="Google Shape;465;p15"/>
          <p:cNvSpPr/>
          <p:nvPr/>
        </p:nvSpPr>
        <p:spPr>
          <a:xfrm>
            <a:off x="5887299" y="1706957"/>
            <a:ext cx="975220" cy="441126"/>
          </a:xfrm>
          <a:prstGeom prst="leftRigh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sz="1800" b="0" i="0" u="none" strike="noStrike" cap="none">
              <a:solidFill>
                <a:schemeClr val="dk1"/>
              </a:solidFill>
              <a:latin typeface="Arial"/>
              <a:ea typeface="Arial"/>
              <a:cs typeface="Arial"/>
              <a:sym typeface="Arial"/>
            </a:endParaRPr>
          </a:p>
        </p:txBody>
      </p:sp>
      <p:sp>
        <p:nvSpPr>
          <p:cNvPr id="466" name="Google Shape;466;p15" descr="Oval shaped graphic. No text inside. " title="Graphic"/>
          <p:cNvSpPr/>
          <p:nvPr/>
        </p:nvSpPr>
        <p:spPr>
          <a:xfrm>
            <a:off x="7599943" y="4467119"/>
            <a:ext cx="869950" cy="473075"/>
          </a:xfrm>
          <a:prstGeom prst="ellipse">
            <a:avLst/>
          </a:prstGeom>
          <a:solidFill>
            <a:srgbClr val="FBCC93"/>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Noto Sans Symbols"/>
              <a:buNone/>
            </a:pPr>
            <a:endParaRPr sz="1800" b="0" i="0" u="none" strike="noStrike" cap="none">
              <a:solidFill>
                <a:schemeClr val="dk1"/>
              </a:solidFill>
              <a:latin typeface="Arial"/>
              <a:ea typeface="Arial"/>
              <a:cs typeface="Arial"/>
              <a:sym typeface="Arial"/>
            </a:endParaRPr>
          </a:p>
        </p:txBody>
      </p:sp>
      <p:cxnSp>
        <p:nvCxnSpPr>
          <p:cNvPr id="467" name="Google Shape;467;p15"/>
          <p:cNvCxnSpPr>
            <a:cxnSpLocks/>
            <a:endCxn id="446" idx="0"/>
          </p:cNvCxnSpPr>
          <p:nvPr/>
        </p:nvCxnSpPr>
        <p:spPr>
          <a:xfrm>
            <a:off x="4626572" y="2221325"/>
            <a:ext cx="0" cy="583850"/>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68" name="Google Shape;468;p15"/>
          <p:cNvCxnSpPr>
            <a:stCxn id="466" idx="5"/>
            <a:endCxn id="461" idx="0"/>
          </p:cNvCxnSpPr>
          <p:nvPr/>
        </p:nvCxnSpPr>
        <p:spPr>
          <a:xfrm>
            <a:off x="8342492" y="4870914"/>
            <a:ext cx="493800" cy="856800"/>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69" name="Google Shape;469;p15"/>
          <p:cNvCxnSpPr>
            <a:stCxn id="447" idx="5"/>
            <a:endCxn id="448" idx="0"/>
          </p:cNvCxnSpPr>
          <p:nvPr/>
        </p:nvCxnSpPr>
        <p:spPr>
          <a:xfrm>
            <a:off x="4934146" y="4873428"/>
            <a:ext cx="523800" cy="854400"/>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70" name="Google Shape;470;p15"/>
          <p:cNvCxnSpPr>
            <a:stCxn id="447" idx="4"/>
            <a:endCxn id="450" idx="0"/>
          </p:cNvCxnSpPr>
          <p:nvPr/>
        </p:nvCxnSpPr>
        <p:spPr>
          <a:xfrm>
            <a:off x="4626572" y="4942708"/>
            <a:ext cx="0" cy="785100"/>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71" name="Google Shape;471;p15"/>
          <p:cNvCxnSpPr>
            <a:stCxn id="466" idx="4"/>
            <a:endCxn id="460" idx="0"/>
          </p:cNvCxnSpPr>
          <p:nvPr/>
        </p:nvCxnSpPr>
        <p:spPr>
          <a:xfrm>
            <a:off x="8034918" y="4940194"/>
            <a:ext cx="0" cy="787500"/>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72" name="Google Shape;472;p15"/>
          <p:cNvCxnSpPr>
            <a:stCxn id="466" idx="3"/>
            <a:endCxn id="459" idx="0"/>
          </p:cNvCxnSpPr>
          <p:nvPr/>
        </p:nvCxnSpPr>
        <p:spPr>
          <a:xfrm flipH="1">
            <a:off x="7239244" y="4870914"/>
            <a:ext cx="488100" cy="856800"/>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73" name="Google Shape;473;p15"/>
          <p:cNvCxnSpPr>
            <a:stCxn id="449" idx="0"/>
            <a:endCxn id="447" idx="3"/>
          </p:cNvCxnSpPr>
          <p:nvPr/>
        </p:nvCxnSpPr>
        <p:spPr>
          <a:xfrm rot="10800000" flipH="1">
            <a:off x="3800608" y="4873328"/>
            <a:ext cx="518400" cy="854400"/>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74" name="Google Shape;474;p15"/>
          <p:cNvCxnSpPr>
            <a:stCxn id="446" idx="4"/>
            <a:endCxn id="447" idx="0"/>
          </p:cNvCxnSpPr>
          <p:nvPr/>
        </p:nvCxnSpPr>
        <p:spPr>
          <a:xfrm>
            <a:off x="4626572" y="3706875"/>
            <a:ext cx="0" cy="762900"/>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75" name="Google Shape;475;p15"/>
          <p:cNvCxnSpPr>
            <a:cxnSpLocks/>
            <a:endCxn id="466" idx="0"/>
          </p:cNvCxnSpPr>
          <p:nvPr/>
        </p:nvCxnSpPr>
        <p:spPr>
          <a:xfrm>
            <a:off x="8033726" y="3748531"/>
            <a:ext cx="1192" cy="718588"/>
          </a:xfrm>
          <a:prstGeom prst="straightConnector1">
            <a:avLst/>
          </a:prstGeom>
          <a:noFill/>
          <a:ln w="57150" cap="flat" cmpd="sng">
            <a:solidFill>
              <a:schemeClr val="dk1"/>
            </a:solidFill>
            <a:prstDash val="solid"/>
            <a:miter lim="800000"/>
            <a:headEnd type="triangle" w="med" len="med"/>
            <a:tailEnd type="triangle" w="med" len="med"/>
          </a:ln>
        </p:spPr>
      </p:cxnSp>
      <p:cxnSp>
        <p:nvCxnSpPr>
          <p:cNvPr id="476" name="Google Shape;476;p15"/>
          <p:cNvCxnSpPr>
            <a:cxnSpLocks/>
          </p:cNvCxnSpPr>
          <p:nvPr/>
        </p:nvCxnSpPr>
        <p:spPr>
          <a:xfrm>
            <a:off x="8033726" y="2221325"/>
            <a:ext cx="0" cy="474338"/>
          </a:xfrm>
          <a:prstGeom prst="straightConnector1">
            <a:avLst/>
          </a:prstGeom>
          <a:noFill/>
          <a:ln w="57150" cap="flat" cmpd="sng">
            <a:solidFill>
              <a:schemeClr val="dk1"/>
            </a:solidFill>
            <a:prstDash val="solid"/>
            <a:miter lim="800000"/>
            <a:headEnd type="triangle" w="med" len="med"/>
            <a:tailEnd type="triangle" w="med" len="med"/>
          </a:ln>
        </p:spPr>
      </p:cxnSp>
      <p:sp>
        <p:nvSpPr>
          <p:cNvPr id="477" name="Google Shape;477;p15" descr="Oval shape with WHO text inside." title="Graphic"/>
          <p:cNvSpPr/>
          <p:nvPr/>
        </p:nvSpPr>
        <p:spPr>
          <a:xfrm>
            <a:off x="7043240" y="1553062"/>
            <a:ext cx="1917600" cy="652500"/>
          </a:xfrm>
          <a:prstGeom prst="ellipse">
            <a:avLst/>
          </a:prstGeom>
          <a:solidFill>
            <a:srgbClr val="FBCC93"/>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000"/>
              <a:buFont typeface="Noto Sans Symbols"/>
              <a:buNone/>
            </a:pPr>
            <a:r>
              <a:rPr lang="fr-FR" sz="3000" b="1">
                <a:solidFill>
                  <a:schemeClr val="dk1"/>
                </a:solidFill>
              </a:rPr>
              <a:t>OMSA</a:t>
            </a:r>
            <a:endParaRPr sz="3000" b="0" i="0" u="none" strike="noStrike" cap="none">
              <a:solidFill>
                <a:schemeClr val="dk1"/>
              </a:solidFill>
              <a:latin typeface="Arial"/>
              <a:ea typeface="Arial"/>
              <a:cs typeface="Arial"/>
              <a:sym typeface="Arial"/>
            </a:endParaRPr>
          </a:p>
        </p:txBody>
      </p:sp>
      <p:sp>
        <p:nvSpPr>
          <p:cNvPr id="478" name="Google Shape;478;p15"/>
          <p:cNvSpPr txBox="1"/>
          <p:nvPr/>
        </p:nvSpPr>
        <p:spPr>
          <a:xfrm>
            <a:off x="9308856" y="5555823"/>
            <a:ext cx="2089564" cy="652455"/>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2000"/>
              <a:buFont typeface="Arial"/>
              <a:buNone/>
            </a:pPr>
            <a:r>
              <a:rPr lang="fr-FR" sz="2000" b="0" i="0" u="none" strike="noStrike" cap="none">
                <a:solidFill>
                  <a:schemeClr val="dk1"/>
                </a:solidFill>
                <a:latin typeface="Arial"/>
                <a:ea typeface="Arial"/>
                <a:cs typeface="Arial"/>
                <a:sym typeface="Arial"/>
              </a:rPr>
              <a:t>Vétérinaires, laboratoires</a:t>
            </a:r>
            <a:endParaRPr sz="2000" b="0" i="0" u="none" strike="noStrike" cap="non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16"/>
          <p:cNvSpPr txBox="1">
            <a:spLocks noGrp="1"/>
          </p:cNvSpPr>
          <p:nvPr>
            <p:ph type="body" idx="1"/>
          </p:nvPr>
        </p:nvSpPr>
        <p:spPr>
          <a:xfrm>
            <a:off x="838200" y="1478857"/>
            <a:ext cx="10515600" cy="4921943"/>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600"/>
              <a:buChar char="•"/>
            </a:pPr>
            <a:r>
              <a:rPr lang="fr-FR" sz="2400"/>
              <a:t>Surveillance </a:t>
            </a:r>
            <a:endParaRPr sz="2400"/>
          </a:p>
          <a:p>
            <a:pPr marL="685800" lvl="1" indent="-228600" algn="l" rtl="0">
              <a:lnSpc>
                <a:spcPct val="100000"/>
              </a:lnSpc>
              <a:spcBef>
                <a:spcPts val="1000"/>
              </a:spcBef>
              <a:spcAft>
                <a:spcPts val="0"/>
              </a:spcAft>
              <a:buSzPts val="2200"/>
              <a:buChar char="▪"/>
            </a:pPr>
            <a:r>
              <a:rPr lang="fr-FR" sz="2000"/>
              <a:t>Est la collection continue et systématique, l'analyse, l'interprétation et la diffusion de données relatives à la santé, en vue d'une action de santé publique visant à réduire la morbidité et la mortalité et à améliorer la santé</a:t>
            </a:r>
            <a:endParaRPr sz="2000"/>
          </a:p>
          <a:p>
            <a:pPr marL="685800" lvl="1" indent="-228600" algn="l" rtl="0">
              <a:lnSpc>
                <a:spcPct val="100000"/>
              </a:lnSpc>
              <a:spcBef>
                <a:spcPts val="1000"/>
              </a:spcBef>
              <a:spcAft>
                <a:spcPts val="0"/>
              </a:spcAft>
              <a:buSzPts val="2200"/>
              <a:buChar char="▪"/>
            </a:pPr>
            <a:r>
              <a:rPr lang="fr-FR" sz="2000"/>
              <a:t>Nécessite une collaboration à plusieurs niveaux, du local à l'international</a:t>
            </a:r>
            <a:endParaRPr sz="2000"/>
          </a:p>
          <a:p>
            <a:pPr marL="685800" lvl="1" indent="-228600" algn="l" rtl="0">
              <a:lnSpc>
                <a:spcPct val="100000"/>
              </a:lnSpc>
              <a:spcBef>
                <a:spcPts val="1000"/>
              </a:spcBef>
              <a:spcAft>
                <a:spcPts val="0"/>
              </a:spcAft>
              <a:buSzPts val="2200"/>
              <a:buChar char="▪"/>
            </a:pPr>
            <a:r>
              <a:rPr lang="fr-FR" sz="2000"/>
              <a:t>Nécessite une collaboration entre les secteurs humain, animal et environnemental</a:t>
            </a:r>
            <a:endParaRPr sz="2000"/>
          </a:p>
          <a:p>
            <a:pPr marL="685800" lvl="1" indent="-228600" algn="l" rtl="0">
              <a:lnSpc>
                <a:spcPct val="100000"/>
              </a:lnSpc>
              <a:spcBef>
                <a:spcPts val="1000"/>
              </a:spcBef>
              <a:spcAft>
                <a:spcPts val="0"/>
              </a:spcAft>
              <a:buSzPts val="2200"/>
              <a:buChar char="▪"/>
            </a:pPr>
            <a:r>
              <a:rPr lang="fr-FR" sz="2000"/>
              <a:t>Est utilisée pour évaluer l'état de la santé publique, définir les priorités en matière de santé publique, évaluer les programmes et lancer des actions de santé publique</a:t>
            </a:r>
            <a:br>
              <a:rPr lang="fr-FR" sz="2000"/>
            </a:br>
            <a:endParaRPr sz="2000"/>
          </a:p>
          <a:p>
            <a:pPr marL="228600" lvl="0" indent="-228600" algn="l" rtl="0">
              <a:lnSpc>
                <a:spcPct val="100000"/>
              </a:lnSpc>
              <a:spcBef>
                <a:spcPts val="1000"/>
              </a:spcBef>
              <a:spcAft>
                <a:spcPts val="0"/>
              </a:spcAft>
              <a:buClr>
                <a:schemeClr val="dk1"/>
              </a:buClr>
              <a:buSzPts val="2600"/>
              <a:buChar char="•"/>
            </a:pPr>
            <a:r>
              <a:rPr lang="fr-FR" sz="2400"/>
              <a:t>L'objectif global de la surveillance de la santé publique est de créer des informations permettant de passer à l’action (prendre des mesures)</a:t>
            </a:r>
            <a:endParaRPr sz="2400"/>
          </a:p>
        </p:txBody>
      </p:sp>
      <p:sp>
        <p:nvSpPr>
          <p:cNvPr id="485" name="Google Shape;485;p1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Résumé</a:t>
            </a:r>
            <a:endParaRPr>
              <a:latin typeface="Franklin Gothic Medium" panose="020B06030201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001402"/>
              </a:buClr>
              <a:buSzPts val="2800"/>
              <a:buChar char="•"/>
            </a:pPr>
            <a:r>
              <a:rPr lang="fr-FR" dirty="0"/>
              <a:t>Énumérer les 6 étapes du cycle de surveillance de </a:t>
            </a:r>
            <a:br>
              <a:rPr lang="fr-FR" dirty="0"/>
            </a:br>
            <a:r>
              <a:rPr lang="fr-FR" dirty="0"/>
              <a:t>la santé publique</a:t>
            </a:r>
            <a:endParaRPr dirty="0"/>
          </a:p>
          <a:p>
            <a:pPr marL="228600" lvl="0" indent="-228600" algn="l" rtl="0">
              <a:lnSpc>
                <a:spcPct val="100000"/>
              </a:lnSpc>
              <a:spcBef>
                <a:spcPts val="1000"/>
              </a:spcBef>
              <a:spcAft>
                <a:spcPts val="0"/>
              </a:spcAft>
              <a:buClr>
                <a:srgbClr val="001402"/>
              </a:buClr>
              <a:buSzPts val="2800"/>
              <a:buChar char="•"/>
            </a:pPr>
            <a:r>
              <a:rPr lang="fr-FR" dirty="0"/>
              <a:t>Expliquer l'objectif et l'utilisation des données de surveillance</a:t>
            </a:r>
            <a:endParaRPr dirty="0"/>
          </a:p>
          <a:p>
            <a:pPr marL="228600" lvl="0" indent="-228600" algn="l" rtl="0">
              <a:lnSpc>
                <a:spcPct val="100000"/>
              </a:lnSpc>
              <a:spcBef>
                <a:spcPts val="1000"/>
              </a:spcBef>
              <a:spcAft>
                <a:spcPts val="0"/>
              </a:spcAft>
              <a:buClr>
                <a:srgbClr val="001402"/>
              </a:buClr>
              <a:buSzPts val="2800"/>
              <a:buChar char="•"/>
            </a:pPr>
            <a:r>
              <a:rPr lang="fr-FR" dirty="0"/>
              <a:t>Résumer les principales caractéristiques du règlement </a:t>
            </a:r>
            <a:br>
              <a:rPr lang="fr-FR" dirty="0"/>
            </a:br>
            <a:r>
              <a:rPr lang="fr-FR" dirty="0"/>
              <a:t>sanitaire international</a:t>
            </a:r>
            <a:endParaRPr dirty="0"/>
          </a:p>
          <a:p>
            <a:pPr marL="228600" lvl="0" indent="-228600" algn="l" rtl="0">
              <a:lnSpc>
                <a:spcPct val="100000"/>
              </a:lnSpc>
              <a:spcBef>
                <a:spcPts val="1000"/>
              </a:spcBef>
              <a:spcAft>
                <a:spcPts val="0"/>
              </a:spcAft>
              <a:buClr>
                <a:srgbClr val="001402"/>
              </a:buClr>
              <a:buSzPts val="2800"/>
              <a:buChar char="•"/>
            </a:pPr>
            <a:r>
              <a:rPr lang="fr-FR" dirty="0"/>
              <a:t>Décrire le flux de données de surveillance dans votre secteur </a:t>
            </a:r>
            <a:endParaRPr dirty="0"/>
          </a:p>
          <a:p>
            <a:pPr marL="228600" lvl="0" indent="-228600" algn="l" rtl="0">
              <a:lnSpc>
                <a:spcPct val="100000"/>
              </a:lnSpc>
              <a:spcBef>
                <a:spcPts val="1000"/>
              </a:spcBef>
              <a:spcAft>
                <a:spcPts val="0"/>
              </a:spcAft>
              <a:buClr>
                <a:srgbClr val="001402"/>
              </a:buClr>
              <a:buSzPts val="2800"/>
              <a:buChar char="•"/>
            </a:pPr>
            <a:r>
              <a:rPr lang="fr-FR" dirty="0"/>
              <a:t>Comprendre les systèmes de surveillance du point de vue d’Une Seule Santé</a:t>
            </a:r>
            <a:endParaRPr dirty="0"/>
          </a:p>
          <a:p>
            <a:pPr marL="0" lvl="0" indent="0" algn="l" rtl="0">
              <a:lnSpc>
                <a:spcPct val="100000"/>
              </a:lnSpc>
              <a:spcBef>
                <a:spcPts val="1000"/>
              </a:spcBef>
              <a:spcAft>
                <a:spcPts val="0"/>
              </a:spcAft>
              <a:buClr>
                <a:schemeClr val="dk1"/>
              </a:buClr>
              <a:buSzPts val="2800"/>
              <a:buNone/>
            </a:pPr>
            <a:endParaRPr dirty="0"/>
          </a:p>
        </p:txBody>
      </p:sp>
      <p:sp>
        <p:nvSpPr>
          <p:cNvPr id="492" name="Google Shape;492;p1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Révision des objectifs</a:t>
            </a:r>
            <a:endParaRPr>
              <a:latin typeface="Franklin Gothic Medium" panose="020B06030201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b="1" dirty="0"/>
              <a:t>À la fin de cette leçon, vous pourrez :</a:t>
            </a:r>
            <a:endParaRPr dirty="0"/>
          </a:p>
          <a:p>
            <a:pPr marL="228600" lvl="0" indent="-228600" algn="l" rtl="0">
              <a:lnSpc>
                <a:spcPct val="100000"/>
              </a:lnSpc>
              <a:spcBef>
                <a:spcPts val="1000"/>
              </a:spcBef>
              <a:spcAft>
                <a:spcPts val="0"/>
              </a:spcAft>
              <a:buClr>
                <a:srgbClr val="001402"/>
              </a:buClr>
              <a:buSzPts val="2800"/>
              <a:buChar char="•"/>
            </a:pPr>
            <a:r>
              <a:rPr lang="fr-FR" dirty="0"/>
              <a:t>Énumérer les 6 étapes du cycle de surveillance </a:t>
            </a:r>
            <a:br>
              <a:rPr lang="fr-FR" dirty="0"/>
            </a:br>
            <a:r>
              <a:rPr lang="fr-FR" dirty="0"/>
              <a:t>de la santé publique</a:t>
            </a:r>
            <a:endParaRPr dirty="0"/>
          </a:p>
          <a:p>
            <a:pPr marL="228600" lvl="0" indent="-228600" algn="l" rtl="0">
              <a:lnSpc>
                <a:spcPct val="100000"/>
              </a:lnSpc>
              <a:spcBef>
                <a:spcPts val="1000"/>
              </a:spcBef>
              <a:spcAft>
                <a:spcPts val="0"/>
              </a:spcAft>
              <a:buClr>
                <a:srgbClr val="001402"/>
              </a:buClr>
              <a:buSzPts val="2800"/>
              <a:buChar char="•"/>
            </a:pPr>
            <a:r>
              <a:rPr lang="fr-FR" dirty="0"/>
              <a:t>Expliquer l'objectif et l'utilisation des données de surveillance</a:t>
            </a:r>
            <a:endParaRPr dirty="0"/>
          </a:p>
          <a:p>
            <a:pPr marL="228600" lvl="0" indent="-228600" algn="l" rtl="0">
              <a:lnSpc>
                <a:spcPct val="100000"/>
              </a:lnSpc>
              <a:spcBef>
                <a:spcPts val="1000"/>
              </a:spcBef>
              <a:spcAft>
                <a:spcPts val="0"/>
              </a:spcAft>
              <a:buClr>
                <a:srgbClr val="001402"/>
              </a:buClr>
              <a:buSzPts val="2800"/>
              <a:buChar char="•"/>
            </a:pPr>
            <a:r>
              <a:rPr lang="fr-FR" dirty="0"/>
              <a:t>Résumer les principales caractéristiques du Règlement sanitaire international</a:t>
            </a:r>
            <a:endParaRPr dirty="0"/>
          </a:p>
          <a:p>
            <a:pPr marL="228600" lvl="0" indent="-228600" algn="l" rtl="0">
              <a:lnSpc>
                <a:spcPct val="100000"/>
              </a:lnSpc>
              <a:spcBef>
                <a:spcPts val="1000"/>
              </a:spcBef>
              <a:spcAft>
                <a:spcPts val="0"/>
              </a:spcAft>
              <a:buClr>
                <a:srgbClr val="001402"/>
              </a:buClr>
              <a:buSzPts val="2800"/>
              <a:buChar char="•"/>
            </a:pPr>
            <a:r>
              <a:rPr lang="fr-FR" dirty="0"/>
              <a:t>Décrire le flux de données de surveillance dans votre secteur </a:t>
            </a:r>
            <a:endParaRPr dirty="0"/>
          </a:p>
          <a:p>
            <a:pPr marL="228600" lvl="0" indent="-228600" algn="l" rtl="0">
              <a:lnSpc>
                <a:spcPct val="100000"/>
              </a:lnSpc>
              <a:spcBef>
                <a:spcPts val="1000"/>
              </a:spcBef>
              <a:spcAft>
                <a:spcPts val="0"/>
              </a:spcAft>
              <a:buClr>
                <a:srgbClr val="001402"/>
              </a:buClr>
              <a:buSzPts val="2800"/>
              <a:buChar char="•"/>
            </a:pPr>
            <a:r>
              <a:rPr lang="fr-FR" dirty="0"/>
              <a:t>Comprendre les systèmes de surveillance du point de </a:t>
            </a:r>
            <a:br>
              <a:rPr lang="fr-FR" dirty="0"/>
            </a:br>
            <a:r>
              <a:rPr lang="fr-FR" dirty="0"/>
              <a:t>vue d’Une Seule Santé</a:t>
            </a:r>
            <a:endParaRPr dirty="0"/>
          </a:p>
          <a:p>
            <a:pPr marL="0" lvl="0" indent="0" algn="l" rtl="0">
              <a:lnSpc>
                <a:spcPct val="100000"/>
              </a:lnSpc>
              <a:spcBef>
                <a:spcPts val="1000"/>
              </a:spcBef>
              <a:spcAft>
                <a:spcPts val="0"/>
              </a:spcAft>
              <a:buClr>
                <a:schemeClr val="dk1"/>
              </a:buClr>
              <a:buSzPts val="2800"/>
              <a:buNone/>
            </a:pPr>
            <a:endParaRPr dirty="0"/>
          </a:p>
        </p:txBody>
      </p:sp>
      <p:sp>
        <p:nvSpPr>
          <p:cNvPr id="298" name="Google Shape;298;p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Objectifs d'apprentissage</a:t>
            </a:r>
            <a:endParaRPr>
              <a:latin typeface="Franklin Gothic Medium" panose="020B0603020102020204" pitchFamily="34" charset="0"/>
            </a:endParaRPr>
          </a:p>
        </p:txBody>
      </p:sp>
      <p:pic>
        <p:nvPicPr>
          <p:cNvPr id="299" name="Google Shape;299;p3" descr="Objectives Icon"/>
          <p:cNvPicPr preferRelativeResize="0"/>
          <p:nvPr/>
        </p:nvPicPr>
        <p:blipFill rotWithShape="1">
          <a:blip r:embed="rId3">
            <a:alphaModFix/>
          </a:blip>
          <a:srcRect/>
          <a:stretch/>
        </p:blipFill>
        <p:spPr>
          <a:xfrm>
            <a:off x="10883960" y="146159"/>
            <a:ext cx="939679" cy="895132"/>
          </a:xfrm>
          <a:prstGeom prst="rect">
            <a:avLst/>
          </a:prstGeom>
          <a:noFill/>
          <a:ln>
            <a:noFill/>
          </a:ln>
        </p:spPr>
      </p:pic>
      <p:sp>
        <p:nvSpPr>
          <p:cNvPr id="300" name="Google Shape;300;p3"/>
          <p:cNvSpPr txBox="1"/>
          <p:nvPr/>
        </p:nvSpPr>
        <p:spPr>
          <a:xfrm>
            <a:off x="2911549" y="3264125"/>
            <a:ext cx="10515600" cy="523673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000"/>
              </a:spcBef>
              <a:spcAft>
                <a:spcPts val="0"/>
              </a:spcAft>
              <a:buClr>
                <a:srgbClr val="001402"/>
              </a:buClr>
              <a:buSzPts val="2800"/>
              <a:buFont typeface="Arial"/>
              <a:buNone/>
            </a:pPr>
            <a:endParaRPr sz="2800" b="0" i="0" u="none" strike="noStrike" cap="none">
              <a:solidFill>
                <a:schemeClr val="dk1"/>
              </a:solidFill>
              <a:latin typeface="Arial"/>
              <a:ea typeface="Arial"/>
              <a:cs typeface="Arial"/>
              <a:sym typeface="Arial"/>
            </a:endParaRPr>
          </a:p>
          <a:p>
            <a:pPr marL="228600" marR="0" lvl="0" indent="-50800" algn="l" rtl="0">
              <a:lnSpc>
                <a:spcPct val="100000"/>
              </a:lnSpc>
              <a:spcBef>
                <a:spcPts val="1000"/>
              </a:spcBef>
              <a:spcAft>
                <a:spcPts val="0"/>
              </a:spcAft>
              <a:buClr>
                <a:schemeClr val="dk1"/>
              </a:buClr>
              <a:buSzPts val="2800"/>
              <a:buFont typeface="Arial"/>
              <a:buNone/>
            </a:pP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1000"/>
              </a:spcBef>
              <a:spcAft>
                <a:spcPts val="0"/>
              </a:spcAft>
              <a:buNone/>
            </a:pP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1000"/>
              </a:spcBef>
              <a:spcAft>
                <a:spcPts val="0"/>
              </a:spcAft>
              <a:buClr>
                <a:schemeClr val="dk1"/>
              </a:buClr>
              <a:buSzPts val="2800"/>
              <a:buFont typeface="Arial"/>
              <a:buNone/>
            </a:pPr>
            <a:endParaRPr sz="2800" b="0" i="0" u="none" strike="noStrike" cap="none">
              <a:solidFill>
                <a:schemeClr val="dk1"/>
              </a:solidFill>
              <a:latin typeface="Arial"/>
              <a:ea typeface="Arial"/>
              <a:cs typeface="Arial"/>
              <a:sym typeface="Arial"/>
            </a:endParaRPr>
          </a:p>
          <a:p>
            <a:pPr marL="0" marR="0" lvl="0" indent="0" algn="l" rtl="0">
              <a:lnSpc>
                <a:spcPct val="100000"/>
              </a:lnSpc>
              <a:spcBef>
                <a:spcPts val="1000"/>
              </a:spcBef>
              <a:spcAft>
                <a:spcPts val="0"/>
              </a:spcAft>
              <a:buClr>
                <a:schemeClr val="dk1"/>
              </a:buClr>
              <a:buSzPts val="2800"/>
              <a:buFont typeface="Arial"/>
              <a:buNone/>
            </a:pPr>
            <a:endParaRPr sz="2800" b="0" i="0" u="none" strike="noStrike" cap="non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sym typeface="Libre Franklin Medium"/>
              </a:rPr>
              <a:t>Composantes de la surveillance </a:t>
            </a:r>
            <a:br>
              <a:rPr lang="fr-FR">
                <a:latin typeface="Franklin Gothic Medium" panose="020B0603020102020204" pitchFamily="34" charset="0"/>
                <a:sym typeface="Libre Franklin Medium"/>
              </a:rPr>
            </a:br>
            <a:r>
              <a:rPr lang="fr-FR">
                <a:latin typeface="Franklin Gothic Medium" panose="020B0603020102020204" pitchFamily="34" charset="0"/>
                <a:sym typeface="Libre Franklin Medium"/>
              </a:rPr>
              <a:t>de la santé </a:t>
            </a:r>
            <a:r>
              <a:rPr lang="fr-FR">
                <a:latin typeface="Franklin Gothic Medium" panose="020B0603020102020204" pitchFamily="34" charset="0"/>
              </a:rPr>
              <a:t>p</a:t>
            </a:r>
            <a:r>
              <a:rPr lang="fr-FR">
                <a:latin typeface="Franklin Gothic Medium" panose="020B0603020102020204" pitchFamily="34" charset="0"/>
                <a:sym typeface="Libre Franklin Medium"/>
              </a:rPr>
              <a:t>ublique</a:t>
            </a:r>
            <a:endParaRPr>
              <a:latin typeface="Franklin Gothic Medium" panose="020B0603020102020204" pitchFamily="34" charset="0"/>
            </a:endParaRPr>
          </a:p>
        </p:txBody>
      </p:sp>
      <p:sp>
        <p:nvSpPr>
          <p:cNvPr id="307" name="Google Shape;307;p4"/>
          <p:cNvSpPr txBox="1">
            <a:spLocks noGrp="1"/>
          </p:cNvSpPr>
          <p:nvPr>
            <p:ph type="body" idx="2"/>
          </p:nvPr>
        </p:nvSpPr>
        <p:spPr>
          <a:xfrm>
            <a:off x="4013324" y="6290576"/>
            <a:ext cx="5541313" cy="257587"/>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sz="1200"/>
              <a:t>Basé sur les directives actualisées du CDC pour l'évaluation des systèmes de surveillance de la santé publique. MMWR 2001;50(No. RR-13).</a:t>
            </a:r>
            <a:endParaRPr/>
          </a:p>
          <a:p>
            <a:pPr marL="0" lvl="0" indent="0" algn="r" rtl="0">
              <a:lnSpc>
                <a:spcPct val="90000"/>
              </a:lnSpc>
              <a:spcBef>
                <a:spcPts val="1000"/>
              </a:spcBef>
              <a:spcAft>
                <a:spcPts val="0"/>
              </a:spcAft>
              <a:buClr>
                <a:schemeClr val="dk1"/>
              </a:buClr>
              <a:buSzPts val="1200"/>
              <a:buNone/>
            </a:pPr>
            <a:endParaRPr/>
          </a:p>
        </p:txBody>
      </p:sp>
      <p:sp>
        <p:nvSpPr>
          <p:cNvPr id="308" name="Google Shape;308;p4"/>
          <p:cNvSpPr txBox="1"/>
          <p:nvPr/>
        </p:nvSpPr>
        <p:spPr>
          <a:xfrm>
            <a:off x="7672270" y="2172344"/>
            <a:ext cx="3108960"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fr-FR" sz="2800" b="1" i="0" u="none" strike="noStrike" cap="none">
                <a:solidFill>
                  <a:schemeClr val="dk1"/>
                </a:solidFill>
                <a:latin typeface="Arial"/>
                <a:ea typeface="Arial"/>
                <a:cs typeface="Arial"/>
                <a:sym typeface="Arial"/>
              </a:rPr>
              <a:t>Pourquoi ?</a:t>
            </a:r>
            <a:endParaRPr sz="1400" b="0" i="0" u="none" strike="noStrike" cap="none">
              <a:solidFill>
                <a:srgbClr val="000000"/>
              </a:solidFill>
              <a:latin typeface="Arial"/>
              <a:ea typeface="Arial"/>
              <a:cs typeface="Arial"/>
              <a:sym typeface="Arial"/>
            </a:endParaRPr>
          </a:p>
        </p:txBody>
      </p:sp>
      <p:sp>
        <p:nvSpPr>
          <p:cNvPr id="309" name="Google Shape;309;p4"/>
          <p:cNvSpPr txBox="1"/>
          <p:nvPr/>
        </p:nvSpPr>
        <p:spPr>
          <a:xfrm>
            <a:off x="738484" y="2218510"/>
            <a:ext cx="2724165" cy="95410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fr-FR" sz="2800" b="1" i="0" u="none" strike="noStrike" cap="none">
                <a:solidFill>
                  <a:schemeClr val="dk1"/>
                </a:solidFill>
                <a:latin typeface="Arial"/>
                <a:ea typeface="Arial"/>
                <a:cs typeface="Arial"/>
                <a:sym typeface="Arial"/>
              </a:rPr>
              <a:t>Quand ? Comment ?</a:t>
            </a:r>
            <a:endParaRPr sz="1400" b="0" i="0" u="none" strike="noStrike" cap="none">
              <a:solidFill>
                <a:srgbClr val="000000"/>
              </a:solidFill>
              <a:latin typeface="Arial"/>
              <a:ea typeface="Arial"/>
              <a:cs typeface="Arial"/>
              <a:sym typeface="Arial"/>
            </a:endParaRPr>
          </a:p>
        </p:txBody>
      </p:sp>
      <p:sp>
        <p:nvSpPr>
          <p:cNvPr id="310" name="Google Shape;310;p4"/>
          <p:cNvSpPr txBox="1"/>
          <p:nvPr/>
        </p:nvSpPr>
        <p:spPr>
          <a:xfrm>
            <a:off x="3609970" y="2227198"/>
            <a:ext cx="3050741" cy="5232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fr-FR" sz="2800" b="1" i="0" u="none" strike="noStrike" cap="none">
                <a:solidFill>
                  <a:schemeClr val="dk1"/>
                </a:solidFill>
                <a:latin typeface="Arial"/>
                <a:ea typeface="Arial"/>
                <a:cs typeface="Arial"/>
                <a:sym typeface="Arial"/>
              </a:rPr>
              <a:t>Quoi?</a:t>
            </a:r>
            <a:endParaRPr sz="1400" b="0" i="0" u="none" strike="noStrike" cap="none">
              <a:solidFill>
                <a:srgbClr val="000000"/>
              </a:solidFill>
              <a:latin typeface="Arial"/>
              <a:ea typeface="Arial"/>
              <a:cs typeface="Arial"/>
              <a:sym typeface="Arial"/>
            </a:endParaRPr>
          </a:p>
        </p:txBody>
      </p:sp>
      <p:sp>
        <p:nvSpPr>
          <p:cNvPr id="311" name="Google Shape;311;p4"/>
          <p:cNvSpPr txBox="1"/>
          <p:nvPr/>
        </p:nvSpPr>
        <p:spPr>
          <a:xfrm>
            <a:off x="707566" y="3414377"/>
            <a:ext cx="2786747" cy="120028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Continue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et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systématiquement </a:t>
            </a:r>
            <a:endParaRPr sz="1400" b="0" i="0" u="none" strike="noStrike" cap="none">
              <a:solidFill>
                <a:srgbClr val="000000"/>
              </a:solidFill>
              <a:latin typeface="Arial"/>
              <a:ea typeface="Arial"/>
              <a:cs typeface="Arial"/>
              <a:sym typeface="Arial"/>
            </a:endParaRPr>
          </a:p>
        </p:txBody>
      </p:sp>
      <p:sp>
        <p:nvSpPr>
          <p:cNvPr id="312" name="Google Shape;312;p4"/>
          <p:cNvSpPr txBox="1"/>
          <p:nvPr/>
        </p:nvSpPr>
        <p:spPr>
          <a:xfrm>
            <a:off x="6958727" y="3045046"/>
            <a:ext cx="4719133" cy="193895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Pour usage en action de santé publique afin de :</a:t>
            </a:r>
            <a:endParaRPr sz="1400" b="0" i="0" u="none" strike="noStrike" cap="none">
              <a:solidFill>
                <a:srgbClr val="000000"/>
              </a:solidFill>
              <a:latin typeface="Arial"/>
              <a:ea typeface="Arial"/>
              <a:cs typeface="Arial"/>
              <a:sym typeface="Arial"/>
            </a:endParaRPr>
          </a:p>
          <a:p>
            <a:pPr marL="365760" marR="0" lvl="1" indent="-182880" algn="l" rtl="0">
              <a:lnSpc>
                <a:spcPct val="100000"/>
              </a:lnSpc>
              <a:spcBef>
                <a:spcPts val="0"/>
              </a:spcBef>
              <a:spcAft>
                <a:spcPts val="0"/>
              </a:spcAft>
              <a:buClr>
                <a:schemeClr val="dk1"/>
              </a:buClr>
              <a:buSzPts val="2400"/>
              <a:buFont typeface="Arial"/>
              <a:buChar char="•"/>
            </a:pPr>
            <a:r>
              <a:rPr lang="fr-FR" sz="2400" b="0" i="0" u="none" strike="noStrike" cap="none">
                <a:solidFill>
                  <a:schemeClr val="dk1"/>
                </a:solidFill>
                <a:latin typeface="Arial"/>
                <a:ea typeface="Arial"/>
                <a:cs typeface="Arial"/>
                <a:sym typeface="Arial"/>
              </a:rPr>
              <a:t>Réduire la morbidité (maladie)</a:t>
            </a:r>
            <a:endParaRPr sz="1400" b="0" i="0" u="none" strike="noStrike" cap="none">
              <a:solidFill>
                <a:srgbClr val="000000"/>
              </a:solidFill>
              <a:latin typeface="Arial"/>
              <a:ea typeface="Arial"/>
              <a:cs typeface="Arial"/>
              <a:sym typeface="Arial"/>
            </a:endParaRPr>
          </a:p>
          <a:p>
            <a:pPr marL="365760" marR="0" lvl="1" indent="-182880" algn="l" rtl="0">
              <a:lnSpc>
                <a:spcPct val="100000"/>
              </a:lnSpc>
              <a:spcBef>
                <a:spcPts val="0"/>
              </a:spcBef>
              <a:spcAft>
                <a:spcPts val="0"/>
              </a:spcAft>
              <a:buClr>
                <a:schemeClr val="dk1"/>
              </a:buClr>
              <a:buSzPts val="2400"/>
              <a:buFont typeface="Arial"/>
              <a:buChar char="•"/>
            </a:pPr>
            <a:r>
              <a:rPr lang="fr-FR" sz="2400" b="0" i="0" u="none" strike="noStrike" cap="none">
                <a:solidFill>
                  <a:schemeClr val="dk1"/>
                </a:solidFill>
                <a:latin typeface="Arial"/>
                <a:ea typeface="Arial"/>
                <a:cs typeface="Arial"/>
                <a:sym typeface="Arial"/>
              </a:rPr>
              <a:t>Réduire la mortalité (décès)</a:t>
            </a:r>
            <a:endParaRPr sz="1400" b="0" i="0" u="none" strike="noStrike" cap="none">
              <a:solidFill>
                <a:srgbClr val="000000"/>
              </a:solidFill>
              <a:latin typeface="Arial"/>
              <a:ea typeface="Arial"/>
              <a:cs typeface="Arial"/>
              <a:sym typeface="Arial"/>
            </a:endParaRPr>
          </a:p>
          <a:p>
            <a:pPr marL="365760" marR="0" lvl="1" indent="-182880" algn="l" rtl="0">
              <a:lnSpc>
                <a:spcPct val="100000"/>
              </a:lnSpc>
              <a:spcBef>
                <a:spcPts val="0"/>
              </a:spcBef>
              <a:spcAft>
                <a:spcPts val="0"/>
              </a:spcAft>
              <a:buClr>
                <a:schemeClr val="dk1"/>
              </a:buClr>
              <a:buSzPts val="2400"/>
              <a:buFont typeface="Arial"/>
              <a:buChar char="•"/>
            </a:pPr>
            <a:r>
              <a:rPr lang="fr-FR" sz="2400" b="0" i="0" u="none" strike="noStrike" cap="none">
                <a:solidFill>
                  <a:schemeClr val="dk1"/>
                </a:solidFill>
                <a:latin typeface="Arial"/>
                <a:ea typeface="Arial"/>
                <a:cs typeface="Arial"/>
                <a:sym typeface="Arial"/>
              </a:rPr>
              <a:t>Améliorer la santé</a:t>
            </a:r>
            <a:endParaRPr sz="2400" b="0" i="0" u="none" strike="noStrike" cap="none">
              <a:solidFill>
                <a:schemeClr val="dk1"/>
              </a:solidFill>
              <a:latin typeface="Arial"/>
              <a:ea typeface="Arial"/>
              <a:cs typeface="Arial"/>
              <a:sym typeface="Arial"/>
            </a:endParaRPr>
          </a:p>
        </p:txBody>
      </p:sp>
      <p:sp>
        <p:nvSpPr>
          <p:cNvPr id="313" name="Google Shape;313;p4"/>
          <p:cNvSpPr txBox="1"/>
          <p:nvPr/>
        </p:nvSpPr>
        <p:spPr>
          <a:xfrm>
            <a:off x="3845639" y="2875002"/>
            <a:ext cx="2577928" cy="230828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Collection, analyse, interprétation et diffusion de données relatives à la santé</a:t>
            </a:r>
            <a:endParaRPr sz="2400" b="0" i="0" u="none" strike="noStrike" cap="none">
              <a:solidFill>
                <a:schemeClr val="dk1"/>
              </a:solidFill>
              <a:latin typeface="Arial"/>
              <a:ea typeface="Arial"/>
              <a:cs typeface="Arial"/>
              <a:sym typeface="Arial"/>
            </a:endParaRPr>
          </a:p>
        </p:txBody>
      </p:sp>
      <p:sp>
        <p:nvSpPr>
          <p:cNvPr id="314" name="Google Shape;314;p4"/>
          <p:cNvSpPr/>
          <p:nvPr/>
        </p:nvSpPr>
        <p:spPr>
          <a:xfrm>
            <a:off x="707567" y="1868391"/>
            <a:ext cx="2786747" cy="3781295"/>
          </a:xfrm>
          <a:prstGeom prst="roundRect">
            <a:avLst>
              <a:gd name="adj" fmla="val 16667"/>
            </a:avLst>
          </a:prstGeom>
          <a:noFill/>
          <a:ln w="88900" cap="flat" cmpd="sng">
            <a:solidFill>
              <a:srgbClr val="10964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5" name="Google Shape;315;p4"/>
          <p:cNvSpPr/>
          <p:nvPr/>
        </p:nvSpPr>
        <p:spPr>
          <a:xfrm>
            <a:off x="3741230" y="1860687"/>
            <a:ext cx="2786747" cy="3789000"/>
          </a:xfrm>
          <a:prstGeom prst="roundRect">
            <a:avLst>
              <a:gd name="adj" fmla="val 16667"/>
            </a:avLst>
          </a:prstGeom>
          <a:noFill/>
          <a:ln w="88900" cap="flat" cmpd="sng">
            <a:solidFill>
              <a:srgbClr val="10964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16" name="Google Shape;316;p4"/>
          <p:cNvSpPr/>
          <p:nvPr/>
        </p:nvSpPr>
        <p:spPr>
          <a:xfrm>
            <a:off x="6775641" y="1868392"/>
            <a:ext cx="4902219" cy="3789001"/>
          </a:xfrm>
          <a:prstGeom prst="roundRect">
            <a:avLst>
              <a:gd name="adj" fmla="val 16667"/>
            </a:avLst>
          </a:prstGeom>
          <a:noFill/>
          <a:ln w="88900" cap="flat" cmpd="sng">
            <a:solidFill>
              <a:srgbClr val="10964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sym typeface="Libre Franklin Medium"/>
              </a:rPr>
              <a:t>Étapes du cycle de surveillance</a:t>
            </a:r>
            <a:endParaRPr sz="2400">
              <a:solidFill>
                <a:srgbClr val="00943B"/>
              </a:solidFill>
              <a:latin typeface="Franklin Gothic Medium" panose="020B0603020102020204" pitchFamily="34" charset="0"/>
              <a:sym typeface="Libre Franklin Medium"/>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pic>
        <p:nvPicPr>
          <p:cNvPr id="333" name="Google Shape;333;p7" descr="A green and black rectangles&#10;&#10;Description automatically generated"/>
          <p:cNvPicPr preferRelativeResize="0"/>
          <p:nvPr/>
        </p:nvPicPr>
        <p:blipFill rotWithShape="1">
          <a:blip r:embed="rId3">
            <a:alphaModFix/>
          </a:blip>
          <a:srcRect/>
          <a:stretch/>
        </p:blipFill>
        <p:spPr>
          <a:xfrm>
            <a:off x="344774" y="1409075"/>
            <a:ext cx="11557416" cy="5177706"/>
          </a:xfrm>
          <a:prstGeom prst="rect">
            <a:avLst/>
          </a:prstGeom>
          <a:noFill/>
          <a:ln>
            <a:noFill/>
          </a:ln>
        </p:spPr>
      </p:pic>
      <p:sp>
        <p:nvSpPr>
          <p:cNvPr id="334" name="Google Shape;334;p7"/>
          <p:cNvSpPr txBox="1">
            <a:spLocks noGrp="1"/>
          </p:cNvSpPr>
          <p:nvPr>
            <p:ph type="title"/>
          </p:nvPr>
        </p:nvSpPr>
        <p:spPr>
          <a:xfrm>
            <a:off x="838200" y="0"/>
            <a:ext cx="11557416"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sym typeface="Libre Franklin Medium"/>
              </a:rPr>
              <a:t>Objectif de la surveillance </a:t>
            </a:r>
            <a:br>
              <a:rPr lang="fr-FR">
                <a:latin typeface="Franklin Gothic Medium" panose="020B0603020102020204" pitchFamily="34" charset="0"/>
                <a:sym typeface="Libre Franklin Medium"/>
              </a:rPr>
            </a:br>
            <a:r>
              <a:rPr lang="fr-FR">
                <a:latin typeface="Franklin Gothic Medium" panose="020B0603020102020204" pitchFamily="34" charset="0"/>
                <a:sym typeface="Libre Franklin Medium"/>
              </a:rPr>
              <a:t>de la santé publique</a:t>
            </a:r>
            <a:endParaRPr>
              <a:latin typeface="Franklin Gothic Medium" panose="020B0603020102020204" pitchFamily="34" charset="0"/>
            </a:endParaRPr>
          </a:p>
        </p:txBody>
      </p:sp>
      <p:sp>
        <p:nvSpPr>
          <p:cNvPr id="335" name="Google Shape;335;p7"/>
          <p:cNvSpPr txBox="1"/>
          <p:nvPr/>
        </p:nvSpPr>
        <p:spPr>
          <a:xfrm>
            <a:off x="2588661" y="1639949"/>
            <a:ext cx="7069641" cy="110795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600"/>
              <a:buFont typeface="Arial"/>
              <a:buNone/>
            </a:pPr>
            <a:r>
              <a:rPr lang="fr-FR" sz="2600" b="0" i="0" u="none" strike="noStrike" cap="none">
                <a:solidFill>
                  <a:schemeClr val="dk1"/>
                </a:solidFill>
                <a:latin typeface="Arial"/>
                <a:ea typeface="Arial"/>
                <a:cs typeface="Arial"/>
                <a:sym typeface="Arial"/>
              </a:rPr>
              <a:t>Identifier les tendances actuelles </a:t>
            </a:r>
            <a:br>
              <a:rPr lang="fr-FR" sz="2600" b="0" i="0" u="none" strike="noStrike" cap="none">
                <a:solidFill>
                  <a:schemeClr val="dk1"/>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600"/>
              <a:buFont typeface="Arial"/>
              <a:buNone/>
            </a:pPr>
            <a:r>
              <a:rPr lang="fr-FR" sz="2600" b="0" i="0" u="none" strike="noStrike" cap="none">
                <a:solidFill>
                  <a:schemeClr val="dk1"/>
                </a:solidFill>
                <a:latin typeface="Arial"/>
                <a:ea typeface="Arial"/>
                <a:cs typeface="Arial"/>
                <a:sym typeface="Arial"/>
              </a:rPr>
              <a:t>des événements liés à la santé pour :</a:t>
            </a:r>
            <a:endParaRPr sz="1400" b="0" i="0" u="none" strike="noStrike" cap="none">
              <a:solidFill>
                <a:srgbClr val="000000"/>
              </a:solidFill>
              <a:latin typeface="Arial"/>
              <a:ea typeface="Arial"/>
              <a:cs typeface="Arial"/>
              <a:sym typeface="Arial"/>
            </a:endParaRPr>
          </a:p>
        </p:txBody>
      </p:sp>
      <p:sp>
        <p:nvSpPr>
          <p:cNvPr id="336" name="Google Shape;336;p7"/>
          <p:cNvSpPr txBox="1"/>
          <p:nvPr/>
        </p:nvSpPr>
        <p:spPr>
          <a:xfrm>
            <a:off x="437534" y="4198493"/>
            <a:ext cx="2390432"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fr-FR" sz="1800" b="0" i="0" u="none" strike="noStrike" cap="none">
                <a:solidFill>
                  <a:schemeClr val="dk1"/>
                </a:solidFill>
                <a:latin typeface="Arial"/>
                <a:ea typeface="Arial"/>
                <a:cs typeface="Arial"/>
                <a:sym typeface="Arial"/>
              </a:rPr>
              <a:t>Évaluer l’état de santé du public</a:t>
            </a:r>
            <a:endParaRPr sz="1800" b="0" i="0" u="none" strike="noStrike" cap="none">
              <a:solidFill>
                <a:srgbClr val="000000"/>
              </a:solidFill>
              <a:latin typeface="Arial"/>
              <a:ea typeface="Arial"/>
              <a:cs typeface="Arial"/>
              <a:sym typeface="Arial"/>
            </a:endParaRPr>
          </a:p>
        </p:txBody>
      </p:sp>
      <p:sp>
        <p:nvSpPr>
          <p:cNvPr id="337" name="Google Shape;337;p7"/>
          <p:cNvSpPr txBox="1"/>
          <p:nvPr/>
        </p:nvSpPr>
        <p:spPr>
          <a:xfrm>
            <a:off x="3301163" y="4198493"/>
            <a:ext cx="2783100"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fr-FR" sz="1800" b="0" i="0" u="none" strike="noStrike" cap="none">
                <a:solidFill>
                  <a:schemeClr val="dk1"/>
                </a:solidFill>
                <a:latin typeface="Arial"/>
                <a:ea typeface="Arial"/>
                <a:cs typeface="Arial"/>
                <a:sym typeface="Arial"/>
              </a:rPr>
              <a:t>Initier une action de santé publiq</a:t>
            </a:r>
            <a:r>
              <a:rPr lang="fr-FR" sz="1800">
                <a:solidFill>
                  <a:schemeClr val="dk1"/>
                </a:solidFill>
              </a:rPr>
              <a:t>ue</a:t>
            </a:r>
            <a:endParaRPr sz="1800" b="0" i="0" u="none" strike="noStrike" cap="none">
              <a:solidFill>
                <a:srgbClr val="000000"/>
              </a:solidFill>
              <a:latin typeface="Arial"/>
              <a:ea typeface="Arial"/>
              <a:cs typeface="Arial"/>
              <a:sym typeface="Arial"/>
            </a:endParaRPr>
          </a:p>
        </p:txBody>
      </p:sp>
      <p:sp>
        <p:nvSpPr>
          <p:cNvPr id="338" name="Google Shape;338;p7"/>
          <p:cNvSpPr txBox="1"/>
          <p:nvPr/>
        </p:nvSpPr>
        <p:spPr>
          <a:xfrm>
            <a:off x="6370576" y="4129250"/>
            <a:ext cx="2529000"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FR" sz="1800" b="0" i="0" u="none" strike="noStrike" cap="none">
                <a:solidFill>
                  <a:schemeClr val="dk1"/>
                </a:solidFill>
                <a:latin typeface="Arial"/>
                <a:ea typeface="Arial"/>
                <a:cs typeface="Arial"/>
                <a:sym typeface="Arial"/>
              </a:rPr>
              <a:t>Définir les priorités  du public en matière </a:t>
            </a:r>
            <a:br>
              <a:rPr lang="fr-FR" sz="1800" b="0" i="0" u="none" strike="noStrike" cap="none">
                <a:solidFill>
                  <a:schemeClr val="dk1"/>
                </a:solidFill>
                <a:latin typeface="Arial"/>
                <a:ea typeface="Arial"/>
                <a:cs typeface="Arial"/>
                <a:sym typeface="Arial"/>
              </a:rPr>
            </a:br>
            <a:r>
              <a:rPr lang="fr-FR" sz="1800" b="0" i="0" u="none" strike="noStrike" cap="none">
                <a:solidFill>
                  <a:schemeClr val="dk1"/>
                </a:solidFill>
                <a:latin typeface="Arial"/>
                <a:ea typeface="Arial"/>
                <a:cs typeface="Arial"/>
                <a:sym typeface="Arial"/>
              </a:rPr>
              <a:t>de santé</a:t>
            </a:r>
            <a:endParaRPr sz="1800" b="0" i="0" u="none" strike="noStrike" cap="none">
              <a:solidFill>
                <a:srgbClr val="000000"/>
              </a:solidFill>
              <a:latin typeface="Arial"/>
              <a:ea typeface="Arial"/>
              <a:cs typeface="Arial"/>
              <a:sym typeface="Arial"/>
            </a:endParaRPr>
          </a:p>
        </p:txBody>
      </p:sp>
      <p:sp>
        <p:nvSpPr>
          <p:cNvPr id="339" name="Google Shape;339;p7"/>
          <p:cNvSpPr txBox="1"/>
          <p:nvPr/>
        </p:nvSpPr>
        <p:spPr>
          <a:xfrm>
            <a:off x="9364035" y="4185988"/>
            <a:ext cx="2390431" cy="64629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fr-FR" sz="1800" b="0" i="0" u="none" strike="noStrike" cap="none">
                <a:solidFill>
                  <a:schemeClr val="dk1"/>
                </a:solidFill>
                <a:latin typeface="Arial"/>
                <a:ea typeface="Arial"/>
                <a:cs typeface="Arial"/>
                <a:sym typeface="Arial"/>
              </a:rPr>
              <a:t>Évaluer des programmes</a:t>
            </a:r>
            <a:endParaRPr sz="1800" b="0" i="0" u="none" strike="noStrike" cap="none">
              <a:solidFill>
                <a:srgbClr val="000000"/>
              </a:solidFill>
              <a:latin typeface="Arial"/>
              <a:ea typeface="Arial"/>
              <a:cs typeface="Arial"/>
              <a:sym typeface="Arial"/>
            </a:endParaRPr>
          </a:p>
        </p:txBody>
      </p:sp>
      <p:sp>
        <p:nvSpPr>
          <p:cNvPr id="340" name="Google Shape;340;p7"/>
          <p:cNvSpPr txBox="1"/>
          <p:nvPr/>
        </p:nvSpPr>
        <p:spPr>
          <a:xfrm>
            <a:off x="2617470" y="5527699"/>
            <a:ext cx="6957060"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Objectif général : </a:t>
            </a:r>
            <a:endParaRPr sz="24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400"/>
              <a:buFont typeface="Arial"/>
              <a:buNone/>
            </a:pPr>
            <a:r>
              <a:rPr lang="fr-FR" sz="2400" b="0" i="0" u="none" strike="noStrike" cap="none">
                <a:solidFill>
                  <a:schemeClr val="dk1"/>
                </a:solidFill>
                <a:latin typeface="Arial"/>
                <a:ea typeface="Arial"/>
                <a:cs typeface="Arial"/>
                <a:sym typeface="Arial"/>
              </a:rPr>
              <a:t>Générer des </a:t>
            </a:r>
            <a:r>
              <a:rPr lang="fr-FR" sz="2400" b="1" i="0" u="none" strike="noStrike" cap="none">
                <a:solidFill>
                  <a:schemeClr val="dk1"/>
                </a:solidFill>
                <a:latin typeface="Arial"/>
                <a:ea typeface="Arial"/>
                <a:cs typeface="Arial"/>
                <a:sym typeface="Arial"/>
              </a:rPr>
              <a:t>informations pour action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8"/>
          <p:cNvSpPr txBox="1">
            <a:spLocks noGrp="1"/>
          </p:cNvSpPr>
          <p:nvPr>
            <p:ph type="body" idx="1"/>
          </p:nvPr>
        </p:nvSpPr>
        <p:spPr>
          <a:xfrm>
            <a:off x="838199" y="1478857"/>
            <a:ext cx="8398267" cy="4737008"/>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a:t>Objet: « Prévenir la propagation internationale des maladies, s'en protéger, la contrôler et y apporter une réponse de santé publique »</a:t>
            </a:r>
            <a:endParaRPr/>
          </a:p>
          <a:p>
            <a:pPr marL="228600" lvl="0" indent="-228600" algn="l" rtl="0">
              <a:lnSpc>
                <a:spcPct val="100000"/>
              </a:lnSpc>
              <a:spcBef>
                <a:spcPts val="1000"/>
              </a:spcBef>
              <a:spcAft>
                <a:spcPts val="0"/>
              </a:spcAft>
              <a:buClr>
                <a:schemeClr val="dk1"/>
              </a:buClr>
              <a:buSzPts val="2800"/>
              <a:buChar char="•"/>
            </a:pPr>
            <a:r>
              <a:rPr lang="fr-FR"/>
              <a:t>A été adopté par 196 pays, dont les 194 États membres de l'OMS</a:t>
            </a:r>
            <a:endParaRPr/>
          </a:p>
          <a:p>
            <a:pPr marL="228600" lvl="0" indent="-228600" algn="l" rtl="0">
              <a:lnSpc>
                <a:spcPct val="100000"/>
              </a:lnSpc>
              <a:spcBef>
                <a:spcPts val="1000"/>
              </a:spcBef>
              <a:spcAft>
                <a:spcPts val="0"/>
              </a:spcAft>
              <a:buClr>
                <a:schemeClr val="dk1"/>
              </a:buClr>
              <a:buSzPts val="2800"/>
              <a:buChar char="•"/>
            </a:pPr>
            <a:r>
              <a:rPr lang="fr-FR"/>
              <a:t>Fournit un cadre juridique et pratique</a:t>
            </a:r>
            <a:endParaRPr/>
          </a:p>
          <a:p>
            <a:pPr marL="228600" lvl="0" indent="-228600" algn="l" rtl="0">
              <a:lnSpc>
                <a:spcPct val="100000"/>
              </a:lnSpc>
              <a:spcBef>
                <a:spcPts val="1000"/>
              </a:spcBef>
              <a:spcAft>
                <a:spcPts val="0"/>
              </a:spcAft>
              <a:buClr>
                <a:schemeClr val="dk1"/>
              </a:buClr>
              <a:buSzPts val="2800"/>
              <a:buChar char="•"/>
            </a:pPr>
            <a:r>
              <a:rPr lang="fr-FR"/>
              <a:t>Fournit des orientations aux points d'entrée afin de prévenir la propagation des maladies à travers les frontières</a:t>
            </a:r>
            <a:endParaRPr/>
          </a:p>
          <a:p>
            <a:pPr marL="228600" lvl="0" indent="-228600" algn="l" rtl="0">
              <a:lnSpc>
                <a:spcPct val="100000"/>
              </a:lnSpc>
              <a:spcBef>
                <a:spcPts val="1000"/>
              </a:spcBef>
              <a:spcAft>
                <a:spcPts val="0"/>
              </a:spcAft>
              <a:buClr>
                <a:schemeClr val="dk1"/>
              </a:buClr>
              <a:buSzPts val="2800"/>
              <a:buChar char="•"/>
            </a:pPr>
            <a:r>
              <a:rPr lang="fr-FR"/>
              <a:t>Dernière mise à jour en 2005</a:t>
            </a:r>
            <a:endParaRPr/>
          </a:p>
        </p:txBody>
      </p:sp>
      <p:sp>
        <p:nvSpPr>
          <p:cNvPr id="347" name="Google Shape;347;p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Règlement sanitaire international</a:t>
            </a:r>
            <a:endParaRPr>
              <a:latin typeface="Franklin Gothic Medium" panose="020B0603020102020204" pitchFamily="34" charset="0"/>
            </a:endParaRPr>
          </a:p>
        </p:txBody>
      </p:sp>
      <p:sp>
        <p:nvSpPr>
          <p:cNvPr id="348" name="Google Shape;348;p8"/>
          <p:cNvSpPr txBox="1">
            <a:spLocks noGrp="1"/>
          </p:cNvSpPr>
          <p:nvPr>
            <p:ph type="body" idx="2"/>
          </p:nvPr>
        </p:nvSpPr>
        <p:spPr>
          <a:xfrm>
            <a:off x="3567660" y="6497120"/>
            <a:ext cx="6011660" cy="360880"/>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u="sng">
                <a:solidFill>
                  <a:schemeClr val="hlink"/>
                </a:solidFill>
                <a:hlinkClick r:id="rId3"/>
              </a:rPr>
              <a:t>https://www.who.int/health-topics/international-health-regulations#tab=tab_1</a:t>
            </a:r>
            <a:endParaRPr/>
          </a:p>
        </p:txBody>
      </p:sp>
      <p:pic>
        <p:nvPicPr>
          <p:cNvPr id="3" name="Picture 2" descr="Treemap chart&#10;&#10;Description automatically generated">
            <a:extLst>
              <a:ext uri="{FF2B5EF4-FFF2-40B4-BE49-F238E27FC236}">
                <a16:creationId xmlns:a16="http://schemas.microsoft.com/office/drawing/2014/main" id="{532B6EF7-8949-BFDD-BD48-27354A76523C}"/>
              </a:ext>
            </a:extLst>
          </p:cNvPr>
          <p:cNvPicPr>
            <a:picLocks noChangeAspect="1"/>
          </p:cNvPicPr>
          <p:nvPr/>
        </p:nvPicPr>
        <p:blipFill>
          <a:blip r:embed="rId4"/>
          <a:stretch>
            <a:fillRect/>
          </a:stretch>
        </p:blipFill>
        <p:spPr>
          <a:xfrm>
            <a:off x="9458205" y="2029910"/>
            <a:ext cx="2333993" cy="3292771"/>
          </a:xfrm>
          <a:prstGeom prst="rect">
            <a:avLst/>
          </a:prstGeom>
          <a:ln w="12700">
            <a:solidFill>
              <a:schemeClr val="tx1"/>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9"/>
          <p:cNvSpPr txBox="1">
            <a:spLocks noGrp="1"/>
          </p:cNvSpPr>
          <p:nvPr>
            <p:ph type="body" idx="1"/>
          </p:nvPr>
        </p:nvSpPr>
        <p:spPr>
          <a:xfrm>
            <a:off x="838200" y="1478857"/>
            <a:ext cx="10515600" cy="53790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a:t>Objet : faire de sorte que chaque pays ait la capacité de détecter les menaces liées aux maladies et d'y répondre sur la base des éléments suivants :</a:t>
            </a:r>
            <a:endParaRPr/>
          </a:p>
          <a:p>
            <a:pPr marL="685800" lvl="1" indent="-228600" algn="l" rtl="0">
              <a:lnSpc>
                <a:spcPct val="100000"/>
              </a:lnSpc>
              <a:spcBef>
                <a:spcPts val="1000"/>
              </a:spcBef>
              <a:spcAft>
                <a:spcPts val="0"/>
              </a:spcAft>
              <a:buSzPts val="2000"/>
              <a:buChar char="▪"/>
            </a:pPr>
            <a:r>
              <a:rPr lang="fr-FR" sz="2000"/>
              <a:t>Des informations et des données promptes (à temps), complètes et de haute qualité</a:t>
            </a:r>
            <a:endParaRPr/>
          </a:p>
          <a:p>
            <a:pPr marL="685800" lvl="1" indent="-228600" algn="l" rtl="0">
              <a:lnSpc>
                <a:spcPct val="100000"/>
              </a:lnSpc>
              <a:spcBef>
                <a:spcPts val="1000"/>
              </a:spcBef>
              <a:spcAft>
                <a:spcPts val="0"/>
              </a:spcAft>
              <a:buSzPts val="2000"/>
              <a:buChar char="▪"/>
            </a:pPr>
            <a:r>
              <a:rPr lang="fr-FR" sz="2000"/>
              <a:t>Détection précoce des flambées et des épidémies</a:t>
            </a:r>
            <a:endParaRPr/>
          </a:p>
          <a:p>
            <a:pPr marL="685800" lvl="1" indent="-228600" algn="l" rtl="0">
              <a:lnSpc>
                <a:spcPct val="100000"/>
              </a:lnSpc>
              <a:spcBef>
                <a:spcPts val="1000"/>
              </a:spcBef>
              <a:spcAft>
                <a:spcPts val="0"/>
              </a:spcAft>
              <a:buSzPts val="2000"/>
              <a:buChar char="▪"/>
            </a:pPr>
            <a:r>
              <a:rPr lang="fr-FR" sz="2000"/>
              <a:t>Évaluation des interventions </a:t>
            </a:r>
            <a:endParaRPr/>
          </a:p>
          <a:p>
            <a:pPr marL="685800" lvl="1" indent="-228600" algn="l" rtl="0">
              <a:lnSpc>
                <a:spcPct val="100000"/>
              </a:lnSpc>
              <a:spcBef>
                <a:spcPts val="1000"/>
              </a:spcBef>
              <a:spcAft>
                <a:spcPts val="0"/>
              </a:spcAft>
              <a:buSzPts val="2000"/>
              <a:buChar char="▪"/>
            </a:pPr>
            <a:r>
              <a:rPr lang="fr-FR" sz="2000"/>
              <a:t>Formation du personnel de santé, y compris des épidémiologistes de terrain</a:t>
            </a:r>
            <a:endParaRPr/>
          </a:p>
          <a:p>
            <a:pPr marL="685800" lvl="1" indent="-228600" algn="l" rtl="0">
              <a:lnSpc>
                <a:spcPct val="100000"/>
              </a:lnSpc>
              <a:spcBef>
                <a:spcPts val="1000"/>
              </a:spcBef>
              <a:spcAft>
                <a:spcPts val="0"/>
              </a:spcAft>
              <a:buSzPts val="2000"/>
              <a:buChar char="▪"/>
            </a:pPr>
            <a:r>
              <a:rPr lang="fr-FR" sz="2000"/>
              <a:t>Lignes directrices spécifiques pour les bureaux régionaux 4/6 :</a:t>
            </a:r>
            <a:endParaRPr/>
          </a:p>
          <a:p>
            <a:pPr marL="1143000" lvl="2" indent="-228600" algn="l" rtl="0">
              <a:lnSpc>
                <a:spcPct val="100000"/>
              </a:lnSpc>
              <a:spcBef>
                <a:spcPts val="1000"/>
              </a:spcBef>
              <a:spcAft>
                <a:spcPts val="0"/>
              </a:spcAft>
              <a:buSzPts val="1800"/>
              <a:buChar char="‒"/>
            </a:pPr>
            <a:r>
              <a:rPr lang="fr-FR" sz="1800"/>
              <a:t>Méditerranée orientale (EMRO)</a:t>
            </a:r>
            <a:endParaRPr/>
          </a:p>
          <a:p>
            <a:pPr marL="1143000" lvl="2" indent="-228600" algn="l" rtl="0">
              <a:lnSpc>
                <a:spcPct val="100000"/>
              </a:lnSpc>
              <a:spcBef>
                <a:spcPts val="1000"/>
              </a:spcBef>
              <a:spcAft>
                <a:spcPts val="0"/>
              </a:spcAft>
              <a:buSzPts val="1800"/>
              <a:buChar char="‒"/>
            </a:pPr>
            <a:r>
              <a:rPr lang="fr-FR" sz="1800"/>
              <a:t>Asie du Sud-Est (SEARO)</a:t>
            </a:r>
            <a:endParaRPr/>
          </a:p>
          <a:p>
            <a:pPr marL="1143000" lvl="2" indent="-101600" algn="l" rtl="0">
              <a:lnSpc>
                <a:spcPct val="100000"/>
              </a:lnSpc>
              <a:spcBef>
                <a:spcPts val="1000"/>
              </a:spcBef>
              <a:spcAft>
                <a:spcPts val="0"/>
              </a:spcAft>
              <a:buSzPts val="2000"/>
              <a:buNone/>
            </a:pPr>
            <a:endParaRPr/>
          </a:p>
        </p:txBody>
      </p:sp>
      <p:sp>
        <p:nvSpPr>
          <p:cNvPr id="356" name="Google Shape;356;p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Surveillance intégrée des maladies : OMS</a:t>
            </a:r>
            <a:endParaRPr>
              <a:latin typeface="Franklin Gothic Medium" panose="020B0603020102020204" pitchFamily="34" charset="0"/>
            </a:endParaRPr>
          </a:p>
        </p:txBody>
      </p:sp>
      <p:sp>
        <p:nvSpPr>
          <p:cNvPr id="357" name="Google Shape;357;p9"/>
          <p:cNvSpPr txBox="1">
            <a:spLocks noGrp="1"/>
          </p:cNvSpPr>
          <p:nvPr>
            <p:ph type="body" idx="2"/>
          </p:nvPr>
        </p:nvSpPr>
        <p:spPr>
          <a:xfrm>
            <a:off x="3417757" y="6339723"/>
            <a:ext cx="6120790" cy="285929"/>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a:t>OMS. Programme de surveillance intégrée des maladies : Urgences, préparation, réponse - Ressources d'information. Genève 2017.</a:t>
            </a:r>
            <a:endParaRPr/>
          </a:p>
        </p:txBody>
      </p:sp>
      <p:sp>
        <p:nvSpPr>
          <p:cNvPr id="358" name="Google Shape;358;p9"/>
          <p:cNvSpPr txBox="1"/>
          <p:nvPr/>
        </p:nvSpPr>
        <p:spPr>
          <a:xfrm>
            <a:off x="5202671" y="5067088"/>
            <a:ext cx="4527433" cy="774571"/>
          </a:xfrm>
          <a:prstGeom prst="rect">
            <a:avLst/>
          </a:prstGeom>
          <a:noFill/>
          <a:ln>
            <a:noFill/>
          </a:ln>
        </p:spPr>
        <p:txBody>
          <a:bodyPr spcFirstLastPara="1" wrap="square" lIns="91425" tIns="45700" rIns="91425" bIns="45700" anchor="t" anchorCtr="0">
            <a:spAutoFit/>
          </a:bodyPr>
          <a:lstStyle/>
          <a:p>
            <a:pPr marL="1143000" marR="0" lvl="2" indent="-228600" algn="l" rtl="0">
              <a:lnSpc>
                <a:spcPct val="100000"/>
              </a:lnSpc>
              <a:spcBef>
                <a:spcPts val="0"/>
              </a:spcBef>
              <a:spcAft>
                <a:spcPts val="0"/>
              </a:spcAft>
              <a:buClr>
                <a:srgbClr val="109648"/>
              </a:buClr>
              <a:buSzPts val="1800"/>
              <a:buFont typeface="Arial"/>
              <a:buChar char="‒"/>
            </a:pPr>
            <a:r>
              <a:rPr lang="fr-FR" sz="1800" b="0" i="0" u="none" strike="noStrike" cap="none">
                <a:solidFill>
                  <a:schemeClr val="dk1"/>
                </a:solidFill>
                <a:latin typeface="Arial"/>
                <a:ea typeface="Arial"/>
                <a:cs typeface="Arial"/>
                <a:sym typeface="Arial"/>
              </a:rPr>
              <a:t>Pacifique occidental (WPRO)</a:t>
            </a:r>
            <a:endParaRPr sz="1400" b="0" i="0" u="none" strike="noStrike" cap="none">
              <a:solidFill>
                <a:srgbClr val="000000"/>
              </a:solidFill>
              <a:latin typeface="Arial"/>
              <a:ea typeface="Arial"/>
              <a:cs typeface="Arial"/>
              <a:sym typeface="Arial"/>
            </a:endParaRPr>
          </a:p>
          <a:p>
            <a:pPr marL="1143000" marR="0" lvl="2" indent="-228600" algn="l" rtl="0">
              <a:lnSpc>
                <a:spcPct val="100000"/>
              </a:lnSpc>
              <a:spcBef>
                <a:spcPts val="1000"/>
              </a:spcBef>
              <a:spcAft>
                <a:spcPts val="0"/>
              </a:spcAft>
              <a:buClr>
                <a:srgbClr val="109648"/>
              </a:buClr>
              <a:buSzPts val="1800"/>
              <a:buFont typeface="Arial"/>
              <a:buChar char="‒"/>
            </a:pPr>
            <a:r>
              <a:rPr lang="fr-FR" sz="1800" b="0" i="0" u="none" strike="noStrike" cap="none">
                <a:solidFill>
                  <a:schemeClr val="dk1"/>
                </a:solidFill>
                <a:latin typeface="Arial"/>
                <a:ea typeface="Arial"/>
                <a:cs typeface="Arial"/>
                <a:sym typeface="Arial"/>
              </a:rPr>
              <a:t>Afrique (AFRO)</a:t>
            </a:r>
            <a:endParaRPr sz="2000" b="0" i="0" u="none" strike="noStrike" cap="non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Props1.xml><?xml version="1.0" encoding="utf-8"?>
<ds:datastoreItem xmlns:ds="http://schemas.openxmlformats.org/officeDocument/2006/customXml" ds:itemID="{3A7BEBDB-3513-459E-96B0-7E223EF2F0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FA4376-7F8A-4173-945E-BDB5DB351112}">
  <ds:schemaRefs>
    <ds:schemaRef ds:uri="http://schemas.microsoft.com/sharepoint/v3/contenttype/forms"/>
  </ds:schemaRefs>
</ds:datastoreItem>
</file>

<file path=customXml/itemProps3.xml><?xml version="1.0" encoding="utf-8"?>
<ds:datastoreItem xmlns:ds="http://schemas.openxmlformats.org/officeDocument/2006/customXml" ds:itemID="{7A8CD297-A164-4A00-AB1F-CB5126714C90}">
  <ds:schemaRefs>
    <ds:schemaRef ds:uri="http://purl.org/dc/elements/1.1/"/>
    <ds:schemaRef ds:uri="http://schemas.microsoft.com/office/infopath/2007/PartnerControls"/>
    <ds:schemaRef ds:uri="http://purl.org/dc/dcmitype/"/>
    <ds:schemaRef ds:uri="52ff0146-47b4-4d51-8c1c-03266fcd63a2"/>
    <ds:schemaRef ds:uri="cd03f174-a395-49eb-8ee9-8d943e22f40d"/>
    <ds:schemaRef ds:uri="http://www.w3.org/XML/1998/namespace"/>
    <ds:schemaRef ds:uri="http://schemas.microsoft.com/office/2006/metadata/properties"/>
    <ds:schemaRef ds:uri="http://schemas.microsoft.com/office/2006/documentManagement/types"/>
    <ds:schemaRef ds:uri="http://purl.org/dc/term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2</TotalTime>
  <Words>4368</Words>
  <Application>Microsoft Office PowerPoint</Application>
  <PresentationFormat>Widescreen</PresentationFormat>
  <Paragraphs>326</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Courier New</vt:lpstr>
      <vt:lpstr>Franklin Gothic Medium</vt:lpstr>
      <vt:lpstr>Libre Franklin Medium</vt:lpstr>
      <vt:lpstr>Noto Sans Symbols</vt:lpstr>
      <vt:lpstr>Wingdings</vt:lpstr>
      <vt:lpstr>4.A.01.01_FETPF3.0_PPT_Theme_French_2024_11_25</vt:lpstr>
      <vt:lpstr>PowerPoint Presentation</vt:lpstr>
      <vt:lpstr>PowerPoint Presentation</vt:lpstr>
      <vt:lpstr>Objectifs d'apprentissage</vt:lpstr>
      <vt:lpstr>Composantes de la surveillance  de la santé publique</vt:lpstr>
      <vt:lpstr>PowerPoint Presentation</vt:lpstr>
      <vt:lpstr>Étapes du cycle de surveillance</vt:lpstr>
      <vt:lpstr>Objectif de la surveillance  de la santé publique</vt:lpstr>
      <vt:lpstr>Règlement sanitaire international</vt:lpstr>
      <vt:lpstr>Surveillance intégrée des maladies : OMS</vt:lpstr>
      <vt:lpstr>AFRO : Surveillance et réponse  Surveillance intégrée des maladies et riposte (SIMR)</vt:lpstr>
      <vt:lpstr>Déclaration des maladies</vt:lpstr>
      <vt:lpstr>Schéma de l'OMS pour le flux d'informations dans la surveillance des maladies transmissibles </vt:lpstr>
      <vt:lpstr>PowerPoint Presentation</vt:lpstr>
      <vt:lpstr>PowerPoint Presentation</vt:lpstr>
      <vt:lpstr>Flux d'informations entre les secteurs </vt:lpstr>
      <vt:lpstr>Résumé</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CDC</dc:creator>
  <cp:lastModifiedBy>Baskerville, Kristin (CDC/GHC/DGHP)</cp:lastModifiedBy>
  <cp:revision>1</cp:revision>
  <cp:lastPrinted>2025-11-21T17:45:27Z</cp:lastPrinted>
  <dcterms:created xsi:type="dcterms:W3CDTF">2017-06-15T16:45:28Z</dcterms:created>
  <dcterms:modified xsi:type="dcterms:W3CDTF">2025-11-21T17:46:42Z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8af03ff0-41c5-4c41-b55e-fabb8fae94be_Enabled">
    <vt:lpwstr>true</vt:lpwstr>
  </property>
  <property fmtid="{D5CDD505-2E9C-101B-9397-08002B2CF9AE}" pid="4" name="MSIP_Label_8af03ff0-41c5-4c41-b55e-fabb8fae94be_SetDate">
    <vt:lpwstr>2021-01-11T21:10:03Z</vt:lpwstr>
  </property>
  <property fmtid="{D5CDD505-2E9C-101B-9397-08002B2CF9AE}" pid="5" name="MSIP_Label_8af03ff0-41c5-4c41-b55e-fabb8fae94be_Method">
    <vt:lpwstr>Privileged</vt:lpwstr>
  </property>
  <property fmtid="{D5CDD505-2E9C-101B-9397-08002B2CF9AE}" pid="6" name="MSIP_Label_8af03ff0-41c5-4c41-b55e-fabb8fae94be_Name">
    <vt:lpwstr>8af03ff0-41c5-4c41-b55e-fabb8fae94be</vt:lpwstr>
  </property>
  <property fmtid="{D5CDD505-2E9C-101B-9397-08002B2CF9AE}" pid="7" name="MSIP_Label_8af03ff0-41c5-4c41-b55e-fabb8fae94be_SiteId">
    <vt:lpwstr>9ce70869-60db-44fd-abe8-d2767077fc8f</vt:lpwstr>
  </property>
  <property fmtid="{D5CDD505-2E9C-101B-9397-08002B2CF9AE}" pid="8" name="MSIP_Label_8af03ff0-41c5-4c41-b55e-fabb8fae94be_ActionId">
    <vt:lpwstr>64b39013-0d4c-4949-81c9-5d856336535a</vt:lpwstr>
  </property>
  <property fmtid="{D5CDD505-2E9C-101B-9397-08002B2CF9AE}" pid="9" name="MSIP_Label_8af03ff0-41c5-4c41-b55e-fabb8fae94be_ContentBits">
    <vt:lpwstr>0</vt:lpwstr>
  </property>
  <property fmtid="{D5CDD505-2E9C-101B-9397-08002B2CF9AE}" pid="10" name="MediaServiceImageTags">
    <vt:lpwstr/>
  </property>
</Properties>
</file>